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2"/>
  </p:sldMasterIdLst>
  <p:notesMasterIdLst>
    <p:notesMasterId r:id="rId35"/>
  </p:notesMasterIdLst>
  <p:handoutMasterIdLst>
    <p:handoutMasterId r:id="rId36"/>
  </p:handoutMasterIdLst>
  <p:sldIdLst>
    <p:sldId id="282" r:id="rId3"/>
    <p:sldId id="283" r:id="rId4"/>
    <p:sldId id="284" r:id="rId5"/>
    <p:sldId id="285" r:id="rId6"/>
    <p:sldId id="287" r:id="rId7"/>
    <p:sldId id="313" r:id="rId8"/>
    <p:sldId id="304" r:id="rId9"/>
    <p:sldId id="292" r:id="rId10"/>
    <p:sldId id="290" r:id="rId11"/>
    <p:sldId id="293" r:id="rId12"/>
    <p:sldId id="288" r:id="rId13"/>
    <p:sldId id="291" r:id="rId14"/>
    <p:sldId id="294" r:id="rId15"/>
    <p:sldId id="295" r:id="rId16"/>
    <p:sldId id="296" r:id="rId17"/>
    <p:sldId id="297" r:id="rId18"/>
    <p:sldId id="298" r:id="rId19"/>
    <p:sldId id="299" r:id="rId20"/>
    <p:sldId id="305" r:id="rId21"/>
    <p:sldId id="310" r:id="rId22"/>
    <p:sldId id="309" r:id="rId23"/>
    <p:sldId id="306" r:id="rId24"/>
    <p:sldId id="314" r:id="rId25"/>
    <p:sldId id="307" r:id="rId26"/>
    <p:sldId id="311" r:id="rId27"/>
    <p:sldId id="300" r:id="rId28"/>
    <p:sldId id="301" r:id="rId29"/>
    <p:sldId id="302" r:id="rId30"/>
    <p:sldId id="303" r:id="rId31"/>
    <p:sldId id="312" r:id="rId32"/>
    <p:sldId id="279" r:id="rId33"/>
    <p:sldId id="308" r:id="rId3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Perpetua" panose="02020502060401020303" pitchFamily="18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59B5DD7-8974-4377-8FBB-899F749ACC5E}">
          <p14:sldIdLst>
            <p14:sldId id="282"/>
            <p14:sldId id="283"/>
            <p14:sldId id="284"/>
            <p14:sldId id="285"/>
            <p14:sldId id="287"/>
            <p14:sldId id="313"/>
            <p14:sldId id="304"/>
          </p14:sldIdLst>
        </p14:section>
        <p14:section name="Assets &amp; Business Costs" id="{0C051B07-A612-4263-BB77-D2CF5A337E49}">
          <p14:sldIdLst>
            <p14:sldId id="292"/>
            <p14:sldId id="290"/>
            <p14:sldId id="293"/>
          </p14:sldIdLst>
        </p14:section>
        <p14:section name="Business Costs" id="{2B872517-3BC4-4A9D-9355-9D065A75F3ED}">
          <p14:sldIdLst>
            <p14:sldId id="288"/>
            <p14:sldId id="291"/>
          </p14:sldIdLst>
        </p14:section>
        <p14:section name="The Downside" id="{9221C1C2-ABFA-48AB-AB86-DCBEDFBA093D}">
          <p14:sldIdLst>
            <p14:sldId id="294"/>
            <p14:sldId id="295"/>
            <p14:sldId id="296"/>
          </p14:sldIdLst>
        </p14:section>
        <p14:section name="Show me the Money" id="{26B7F169-40A6-4697-AD90-D7020B65E08C}">
          <p14:sldIdLst>
            <p14:sldId id="297"/>
            <p14:sldId id="298"/>
            <p14:sldId id="299"/>
          </p14:sldIdLst>
        </p14:section>
        <p14:section name="Show Me How To Earn" id="{678ED10C-4559-4DC5-B6B5-3686F31E018C}">
          <p14:sldIdLst>
            <p14:sldId id="305"/>
            <p14:sldId id="310"/>
            <p14:sldId id="309"/>
            <p14:sldId id="306"/>
            <p14:sldId id="314"/>
            <p14:sldId id="307"/>
            <p14:sldId id="311"/>
          </p14:sldIdLst>
        </p14:section>
        <p14:section name="Want Opportunity?" id="{668A7C96-0368-40B0-817F-7DF6C013D1F9}">
          <p14:sldIdLst>
            <p14:sldId id="300"/>
            <p14:sldId id="301"/>
          </p14:sldIdLst>
        </p14:section>
        <p14:section name="Training" id="{663290E3-ACF4-4FC8-8078-0A3FA9A7C2B4}">
          <p14:sldIdLst>
            <p14:sldId id="302"/>
            <p14:sldId id="303"/>
            <p14:sldId id="312"/>
            <p14:sldId id="279"/>
            <p14:sldId id="30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07" autoAdjust="0"/>
    <p:restoredTop sz="94628" autoAdjust="0"/>
  </p:normalViewPr>
  <p:slideViewPr>
    <p:cSldViewPr>
      <p:cViewPr>
        <p:scale>
          <a:sx n="70" d="100"/>
          <a:sy n="70" d="100"/>
        </p:scale>
        <p:origin x="-894" y="-8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2532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8B8DF-24AD-4F40-BBFC-89725AEAF415}" type="datetimeFigureOut">
              <a:rPr lang="en-US" smtClean="0"/>
              <a:pPr/>
              <a:t>6/13/2014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352DE-026B-4B56-8316-D39959E3BD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460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9D4B4-0EC2-42AE-ABEC-26842DCC58CF}" type="datetimeFigureOut">
              <a:rPr lang="en-US" smtClean="0"/>
              <a:pPr/>
              <a:t>6/13/2014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105E4-9E70-4B8C-B294-1B0219D999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26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526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67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at least a minimum of TWO  opportunities a day to earn 10 PIPS throughout an average day ( so potentially you can earn £2000 per day!)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21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you ready to change your life?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Never look for work again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Never get sacked or made redundant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Never worry about interviews anymore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Never rely on anybody else for your earnings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68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28600"/>
            <a:ext cx="7772400" cy="860425"/>
          </a:xfrm>
        </p:spPr>
        <p:txBody>
          <a:bodyPr anchor="b" anchorCtr="0"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9600" y="947400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54180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7200" y="6541800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752600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733200"/>
            <a:ext cx="8229600" cy="639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12192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5418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5181600"/>
            <a:ext cx="3962400" cy="3381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381000"/>
            <a:ext cx="9144000" cy="4724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19600" y="5486400"/>
            <a:ext cx="3962400" cy="804862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54180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7200" y="6541800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3200"/>
            <a:ext cx="8229600" cy="639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8229600" cy="4373563"/>
          </a:xfr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sz="2800" b="1"/>
            </a:lvl1pPr>
            <a:lvl2pPr marL="684213" indent="-227013">
              <a:lnSpc>
                <a:spcPts val="2600"/>
              </a:lnSpc>
              <a:defRPr sz="2400"/>
            </a:lvl2pPr>
            <a:lvl3pPr marL="1087438" indent="-173038">
              <a:lnSpc>
                <a:spcPts val="2600"/>
              </a:lnSpc>
              <a:defRPr sz="20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07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5507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12192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981200" y="17526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24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8229600" cy="639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12480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1981200" y="2590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24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1981200" y="34290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24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1981200" y="4267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24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7178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54180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7200" y="6541800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54180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7200" y="6541800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809400"/>
            <a:ext cx="8229600" cy="639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1295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1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971800" y="1752601"/>
            <a:ext cx="57150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733200"/>
            <a:ext cx="8229600" cy="639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12192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352800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2971800" y="3352800"/>
            <a:ext cx="57150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809400"/>
            <a:ext cx="8229600" cy="639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1295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5814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238500" y="35814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019800" y="35814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3" name="Straight Connector 12"/>
          <p:cNvCxnSpPr>
            <a:endCxn id="9" idx="3"/>
          </p:cNvCxnSpPr>
          <p:nvPr userDrawn="1"/>
        </p:nvCxnSpPr>
        <p:spPr>
          <a:xfrm rot="5400000">
            <a:off x="1650603" y="3303191"/>
            <a:ext cx="3100388" cy="794"/>
          </a:xfrm>
          <a:prstGeom prst="line">
            <a:avLst/>
          </a:prstGeom>
          <a:ln w="25400">
            <a:solidFill>
              <a:schemeClr val="accent4">
                <a:lumMod val="75000"/>
                <a:alpha val="2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rot="5400000">
            <a:off x="3963591" y="3809602"/>
            <a:ext cx="4114007" cy="1588"/>
          </a:xfrm>
          <a:prstGeom prst="line">
            <a:avLst/>
          </a:prstGeom>
          <a:ln w="25400">
            <a:solidFill>
              <a:schemeClr val="accent4">
                <a:lumMod val="75000"/>
                <a:alpha val="2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1752600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238500" y="1752600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019800" y="1752600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32004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57400"/>
            <a:ext cx="4040188" cy="4068763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57400"/>
            <a:ext cx="4041775" cy="40687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54180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7200" y="6541800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4648200" y="1752601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32004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733200"/>
            <a:ext cx="8229600" cy="639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12192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733200"/>
            <a:ext cx="8229600" cy="639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12192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54180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7200" y="6541800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4400" y="884238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602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5418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61" r:id="rId6"/>
    <p:sldLayoutId id="214748366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 baseline="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ct val="20000"/>
        </a:spcBef>
        <a:buClr>
          <a:schemeClr val="tx2">
            <a:lumMod val="75000"/>
          </a:schemeClr>
        </a:buClr>
        <a:buSzPct val="70000"/>
        <a:buFont typeface="Arial" pitchFamily="34" charset="0"/>
        <a:buNone/>
        <a:defRPr sz="32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627063" indent="-169863" algn="l" defTabSz="914400" rtl="0" eaLnBrk="1" latinLnBrk="0" hangingPunct="1">
        <a:lnSpc>
          <a:spcPct val="100000"/>
        </a:lnSpc>
        <a:spcBef>
          <a:spcPct val="20000"/>
        </a:spcBef>
        <a:buClr>
          <a:schemeClr val="tx2">
            <a:lumMod val="75000"/>
          </a:schemeClr>
        </a:buClr>
        <a:buSzPct val="70000"/>
        <a:buFont typeface="Arial" pitchFamily="34" charset="0"/>
        <a:buChar char="•"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0302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tx2">
            <a:lumMod val="75000"/>
          </a:schemeClr>
        </a:buClr>
        <a:buSzPct val="70000"/>
        <a:buFont typeface="Arial" pitchFamily="34" charset="0"/>
        <a:buChar char="•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482725" indent="-111125" algn="l" defTabSz="914400" rtl="0" eaLnBrk="1" latinLnBrk="0" hangingPunct="1">
        <a:lnSpc>
          <a:spcPct val="100000"/>
        </a:lnSpc>
        <a:spcBef>
          <a:spcPct val="20000"/>
        </a:spcBef>
        <a:buClr>
          <a:schemeClr val="tx2">
            <a:lumMod val="75000"/>
          </a:schemeClr>
        </a:buClr>
        <a:buSzPct val="70000"/>
        <a:buFont typeface="Arial" pitchFamily="34" charset="0"/>
        <a:buChar char="•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19446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tx2">
            <a:lumMod val="75000"/>
          </a:schemeClr>
        </a:buClr>
        <a:buSzPct val="70000"/>
        <a:buFont typeface="Arial" pitchFamily="34" charset="0"/>
        <a:buChar char="•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oneybusiness.co/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28600"/>
            <a:ext cx="8511480" cy="860425"/>
          </a:xfrm>
        </p:spPr>
        <p:txBody>
          <a:bodyPr/>
          <a:lstStyle/>
          <a:p>
            <a:r>
              <a:rPr lang="en-GB" dirty="0" smtClean="0"/>
              <a:t>Start your own Foreign Exchange Business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Buying </a:t>
            </a:r>
            <a:r>
              <a:rPr lang="en-GB" sz="2800" dirty="0" smtClean="0"/>
              <a:t>and</a:t>
            </a:r>
            <a:r>
              <a:rPr lang="en-GB" sz="3200" dirty="0" smtClean="0"/>
              <a:t> Selling Money!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81478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You </a:t>
            </a:r>
            <a:r>
              <a:rPr lang="en-GB" dirty="0"/>
              <a:t>W</a:t>
            </a:r>
            <a:r>
              <a:rPr lang="en-GB" dirty="0" smtClean="0"/>
              <a:t>ill </a:t>
            </a:r>
            <a:r>
              <a:rPr lang="en-GB" dirty="0"/>
              <a:t>N</a:t>
            </a:r>
            <a:r>
              <a:rPr lang="en-GB" dirty="0" smtClean="0"/>
              <a:t>eed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£500 </a:t>
            </a:r>
            <a:r>
              <a:rPr lang="en-GB" b="1" dirty="0" smtClean="0"/>
              <a:t>MINIMUM</a:t>
            </a:r>
            <a:r>
              <a:rPr lang="en-GB" dirty="0" smtClean="0"/>
              <a:t> Capital</a:t>
            </a:r>
          </a:p>
          <a:p>
            <a:r>
              <a:rPr lang="en-GB" dirty="0" smtClean="0"/>
              <a:t>£1000 Recommended</a:t>
            </a:r>
          </a:p>
          <a:p>
            <a:r>
              <a:rPr lang="en-GB" dirty="0" smtClean="0"/>
              <a:t>£5000 will be ideal</a:t>
            </a:r>
          </a:p>
          <a:p>
            <a:endParaRPr lang="en-GB" dirty="0"/>
          </a:p>
          <a:p>
            <a:r>
              <a:rPr lang="en-GB" dirty="0" smtClean="0"/>
              <a:t>The </a:t>
            </a:r>
            <a:r>
              <a:rPr lang="en-GB" b="1" dirty="0" smtClean="0"/>
              <a:t>more you </a:t>
            </a:r>
            <a:r>
              <a:rPr lang="en-GB" b="1" dirty="0" smtClean="0">
                <a:solidFill>
                  <a:srgbClr val="FF0000"/>
                </a:solidFill>
              </a:rPr>
              <a:t>invest</a:t>
            </a:r>
            <a:r>
              <a:rPr lang="en-GB" dirty="0" smtClean="0"/>
              <a:t>, the higher your daily income will be.</a:t>
            </a:r>
          </a:p>
          <a:p>
            <a:endParaRPr lang="en-GB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3238500" y="4293096"/>
            <a:ext cx="2743200" cy="1833067"/>
          </a:xfrm>
        </p:spPr>
        <p:txBody>
          <a:bodyPr>
            <a:normAutofit/>
          </a:bodyPr>
          <a:lstStyle/>
          <a:p>
            <a:r>
              <a:rPr lang="en-GB" dirty="0"/>
              <a:t>A </a:t>
            </a:r>
            <a:r>
              <a:rPr lang="en-GB" b="1" dirty="0"/>
              <a:t>SOLID </a:t>
            </a:r>
            <a:r>
              <a:rPr lang="en-GB" b="1" dirty="0">
                <a:solidFill>
                  <a:srgbClr val="FF0000"/>
                </a:solidFill>
              </a:rPr>
              <a:t>Understanding</a:t>
            </a:r>
            <a:r>
              <a:rPr lang="en-GB" b="1" dirty="0"/>
              <a:t> </a:t>
            </a:r>
            <a:r>
              <a:rPr lang="en-GB" dirty="0"/>
              <a:t>of HOW the Foreign Exchange Business works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Time</a:t>
            </a:r>
            <a:r>
              <a:rPr lang="en-GB" dirty="0"/>
              <a:t> to </a:t>
            </a:r>
            <a:r>
              <a:rPr lang="en-GB" b="1" dirty="0">
                <a:solidFill>
                  <a:srgbClr val="FF0000"/>
                </a:solidFill>
              </a:rPr>
              <a:t>LEARN</a:t>
            </a:r>
            <a:r>
              <a:rPr lang="en-GB" dirty="0"/>
              <a:t> </a:t>
            </a:r>
            <a:r>
              <a:rPr lang="en-GB" dirty="0" smtClean="0"/>
              <a:t>&amp;</a:t>
            </a:r>
            <a:endParaRPr lang="en-GB" dirty="0"/>
          </a:p>
          <a:p>
            <a:r>
              <a:rPr lang="en-GB" b="1" dirty="0" smtClean="0">
                <a:solidFill>
                  <a:srgbClr val="FF0000"/>
                </a:solidFill>
              </a:rPr>
              <a:t>PRACTICE</a:t>
            </a:r>
            <a:r>
              <a:rPr lang="en-GB" dirty="0" smtClean="0"/>
              <a:t>.</a:t>
            </a:r>
            <a:endParaRPr lang="en-GB" dirty="0"/>
          </a:p>
          <a:p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17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93" y="1771650"/>
            <a:ext cx="2762250" cy="16573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59360"/>
            <a:ext cx="2619375" cy="17430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343" y="1487152"/>
            <a:ext cx="2817817" cy="258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22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Business Costs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Lets talk about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00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Your Bills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You only have 3 bills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1.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Internet</a:t>
            </a:r>
            <a:r>
              <a:rPr lang="en-GB" dirty="0" smtClean="0"/>
              <a:t> Broadband Costs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2.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Electricity</a:t>
            </a:r>
            <a:r>
              <a:rPr lang="en-GB" dirty="0" smtClean="0"/>
              <a:t> to run the PC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n-GB" dirty="0" smtClean="0"/>
              <a:t>3.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Heating </a:t>
            </a:r>
            <a:r>
              <a:rPr lang="en-GB" dirty="0" smtClean="0"/>
              <a:t>Bills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7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" name="Picture 3"/>
          <p:cNvPicPr>
            <a:picLocks noGrp="1" noChangeAspect="1" noChangeArrowheads="1"/>
          </p:cNvPicPr>
          <p:nvPr>
            <p:ph sz="half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56" y="1752600"/>
            <a:ext cx="2237687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67217"/>
            <a:ext cx="27146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905329"/>
            <a:ext cx="2671961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697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Downside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Lets talk about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172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Downsides are </a:t>
            </a:r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You WILL Lose MONEY if you make the wrong decisions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You can </a:t>
            </a:r>
            <a:r>
              <a:rPr lang="en-GB" b="1" dirty="0" smtClean="0">
                <a:solidFill>
                  <a:srgbClr val="FF0000"/>
                </a:solidFill>
              </a:rPr>
              <a:t>LOSE </a:t>
            </a:r>
            <a:r>
              <a:rPr lang="en-GB" b="1" dirty="0" smtClean="0"/>
              <a:t>your ORIGINAL Capital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dirty="0"/>
              <a:t>You will need to </a:t>
            </a:r>
            <a:r>
              <a:rPr lang="en-GB" dirty="0">
                <a:solidFill>
                  <a:srgbClr val="FF0000"/>
                </a:solidFill>
              </a:rPr>
              <a:t>S</a:t>
            </a:r>
            <a:r>
              <a:rPr lang="en-GB" dirty="0" smtClean="0">
                <a:solidFill>
                  <a:srgbClr val="FF0000"/>
                </a:solidFill>
              </a:rPr>
              <a:t>acrifice </a:t>
            </a:r>
            <a:r>
              <a:rPr lang="en-GB" dirty="0">
                <a:solidFill>
                  <a:srgbClr val="FF0000"/>
                </a:solidFill>
              </a:rPr>
              <a:t>Time &amp; Money </a:t>
            </a:r>
            <a:r>
              <a:rPr lang="en-GB" dirty="0"/>
              <a:t>- This is a REAL Business &amp; Career</a:t>
            </a:r>
          </a:p>
          <a:p>
            <a:endParaRPr lang="en-GB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n-GB" dirty="0" smtClean="0"/>
              <a:t>You will be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LONELY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858469" y="5603590"/>
            <a:ext cx="6192688" cy="105841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en-GB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237312"/>
            <a:ext cx="5004048" cy="10801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92500" lnSpcReduction="10000"/>
          </a:bodyPr>
          <a:lstStyle/>
          <a:p>
            <a:r>
              <a:rPr lang="en-GB" sz="2400" dirty="0"/>
              <a:t>This is </a:t>
            </a:r>
            <a:r>
              <a:rPr lang="en-GB" sz="2400" dirty="0">
                <a:solidFill>
                  <a:srgbClr val="FF0000"/>
                </a:solidFill>
              </a:rPr>
              <a:t>not</a:t>
            </a:r>
            <a:r>
              <a:rPr lang="en-GB" sz="2400" dirty="0"/>
              <a:t> a “</a:t>
            </a:r>
            <a:r>
              <a:rPr lang="en-GB" sz="2400" b="1" dirty="0"/>
              <a:t>Get Rich Quick</a:t>
            </a:r>
            <a:r>
              <a:rPr lang="en-GB" sz="2400" dirty="0"/>
              <a:t>” business </a:t>
            </a:r>
          </a:p>
          <a:p>
            <a:r>
              <a:rPr lang="en-GB" sz="2400" dirty="0"/>
              <a:t>because you need to </a:t>
            </a:r>
            <a:r>
              <a:rPr lang="en-GB" sz="2400" dirty="0" smtClean="0"/>
              <a:t>understand</a:t>
            </a:r>
          </a:p>
          <a:p>
            <a:r>
              <a:rPr lang="en-GB" sz="2400" dirty="0" smtClean="0"/>
              <a:t>what </a:t>
            </a:r>
            <a:r>
              <a:rPr lang="en-GB" sz="2400" dirty="0"/>
              <a:t>you are </a:t>
            </a:r>
            <a:r>
              <a:rPr lang="en-GB" sz="2400" dirty="0" smtClean="0"/>
              <a:t>doing.  This will take time!</a:t>
            </a:r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752600"/>
            <a:ext cx="2286000" cy="16764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613" y="1752599"/>
            <a:ext cx="2619375" cy="1743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59974"/>
            <a:ext cx="2619375" cy="17430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705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BIGGEST Downside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992" y="1484784"/>
            <a:ext cx="8229600" cy="1770111"/>
          </a:xfrm>
        </p:spPr>
        <p:txBody>
          <a:bodyPr/>
          <a:lstStyle/>
          <a:p>
            <a:endParaRPr lang="en-GB" dirty="0"/>
          </a:p>
          <a:p>
            <a:endParaRPr lang="en-GB" dirty="0" smtClean="0"/>
          </a:p>
          <a:p>
            <a:r>
              <a:rPr lang="en-GB" dirty="0"/>
              <a:t>	</a:t>
            </a:r>
            <a:r>
              <a:rPr lang="en-GB" sz="9600" dirty="0" smtClean="0">
                <a:solidFill>
                  <a:srgbClr val="FF0000"/>
                </a:solidFill>
              </a:rPr>
              <a:t>GREED</a:t>
            </a:r>
          </a:p>
          <a:p>
            <a:endParaRPr lang="en-GB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03" y="5157192"/>
            <a:ext cx="3754612" cy="176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3140968"/>
            <a:ext cx="7920880" cy="149046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GB" sz="2400" dirty="0"/>
              <a:t>Most people fail because they become </a:t>
            </a:r>
            <a:r>
              <a:rPr lang="en-GB" sz="2400" b="1" dirty="0" smtClean="0"/>
              <a:t>TOO </a:t>
            </a:r>
            <a:r>
              <a:rPr lang="en-GB" sz="2400" b="1" dirty="0"/>
              <a:t>Greedy TOO Quick</a:t>
            </a:r>
          </a:p>
          <a:p>
            <a:r>
              <a:rPr lang="en-GB" sz="2400" dirty="0"/>
              <a:t>Stick to your </a:t>
            </a:r>
            <a:r>
              <a:rPr lang="en-GB" sz="2400" dirty="0">
                <a:solidFill>
                  <a:srgbClr val="FF0000"/>
                </a:solidFill>
              </a:rPr>
              <a:t>Money Management </a:t>
            </a:r>
            <a:r>
              <a:rPr lang="en-GB" sz="2400" dirty="0"/>
              <a:t>&amp;</a:t>
            </a:r>
          </a:p>
          <a:p>
            <a:r>
              <a:rPr lang="en-GB" sz="2400" dirty="0">
                <a:solidFill>
                  <a:srgbClr val="FF0000"/>
                </a:solidFill>
              </a:rPr>
              <a:t>Risk Management </a:t>
            </a:r>
            <a:r>
              <a:rPr lang="en-GB" sz="2400" dirty="0"/>
              <a:t>Plans!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6667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Show me the money!!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Lets get to the point!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462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We just want to </a:t>
            </a:r>
            <a:r>
              <a:rPr lang="en-GB" dirty="0" smtClean="0">
                <a:solidFill>
                  <a:srgbClr val="FF0000"/>
                </a:solidFill>
              </a:rPr>
              <a:t>WIN just 10 Points </a:t>
            </a:r>
            <a:r>
              <a:rPr lang="en-GB" dirty="0" smtClean="0"/>
              <a:t>a day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Much </a:t>
            </a:r>
            <a:r>
              <a:rPr lang="en-GB" dirty="0"/>
              <a:t>C</a:t>
            </a:r>
            <a:r>
              <a:rPr lang="en-GB" dirty="0" smtClean="0"/>
              <a:t>an I Earn Per </a:t>
            </a:r>
            <a:r>
              <a:rPr lang="en-GB" dirty="0"/>
              <a:t>D</a:t>
            </a:r>
            <a:r>
              <a:rPr lang="en-GB" dirty="0" smtClean="0"/>
              <a:t>ay?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The Market moves at least </a:t>
            </a:r>
            <a:r>
              <a:rPr lang="en-GB" dirty="0" smtClean="0">
                <a:solidFill>
                  <a:srgbClr val="FF0000"/>
                </a:solidFill>
              </a:rPr>
              <a:t>50 Points </a:t>
            </a:r>
            <a:r>
              <a:rPr lang="en-GB" dirty="0" smtClean="0"/>
              <a:t>a day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If we Trade £1 per Point, we can earn </a:t>
            </a:r>
            <a:r>
              <a:rPr lang="en-GB" b="1" dirty="0" smtClean="0">
                <a:solidFill>
                  <a:srgbClr val="FF0000"/>
                </a:solidFill>
              </a:rPr>
              <a:t>£10 a day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If we Trade £</a:t>
            </a:r>
            <a:r>
              <a:rPr lang="en-GB" dirty="0" smtClean="0"/>
              <a:t>10 </a:t>
            </a:r>
            <a:r>
              <a:rPr lang="en-GB" dirty="0"/>
              <a:t>per </a:t>
            </a:r>
            <a:r>
              <a:rPr lang="en-GB" dirty="0" smtClean="0"/>
              <a:t>Point, we </a:t>
            </a:r>
            <a:r>
              <a:rPr lang="en-GB" dirty="0"/>
              <a:t>can earn </a:t>
            </a:r>
            <a:r>
              <a:rPr lang="en-GB" b="1" dirty="0">
                <a:solidFill>
                  <a:srgbClr val="FF0000"/>
                </a:solidFill>
              </a:rPr>
              <a:t>£</a:t>
            </a:r>
            <a:r>
              <a:rPr lang="en-GB" b="1" dirty="0" smtClean="0">
                <a:solidFill>
                  <a:srgbClr val="FF0000"/>
                </a:solidFill>
              </a:rPr>
              <a:t>100 a day</a:t>
            </a:r>
            <a:endParaRPr lang="en-GB" b="1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If we Trade £</a:t>
            </a:r>
            <a:r>
              <a:rPr lang="en-GB" dirty="0" smtClean="0"/>
              <a:t>100 </a:t>
            </a:r>
            <a:r>
              <a:rPr lang="en-GB" dirty="0"/>
              <a:t>per PIP, </a:t>
            </a:r>
            <a:endParaRPr lang="en-GB" dirty="0" smtClean="0"/>
          </a:p>
          <a:p>
            <a:r>
              <a:rPr lang="en-GB" dirty="0" smtClean="0"/>
              <a:t>we </a:t>
            </a:r>
            <a:r>
              <a:rPr lang="en-GB" dirty="0"/>
              <a:t>can earn </a:t>
            </a:r>
            <a:r>
              <a:rPr lang="en-GB" sz="3500" b="1" dirty="0">
                <a:solidFill>
                  <a:srgbClr val="FF0000"/>
                </a:solidFill>
              </a:rPr>
              <a:t>£</a:t>
            </a:r>
            <a:r>
              <a:rPr lang="en-GB" sz="3500" b="1" dirty="0" smtClean="0">
                <a:solidFill>
                  <a:srgbClr val="FF0000"/>
                </a:solidFill>
              </a:rPr>
              <a:t>1000! </a:t>
            </a:r>
            <a:r>
              <a:rPr lang="en-GB" sz="3500" b="1" dirty="0">
                <a:solidFill>
                  <a:srgbClr val="FF0000"/>
                </a:solidFill>
              </a:rPr>
              <a:t>a</a:t>
            </a:r>
            <a:r>
              <a:rPr lang="en-GB" sz="3500" b="1" dirty="0" smtClean="0">
                <a:solidFill>
                  <a:srgbClr val="FF0000"/>
                </a:solidFill>
              </a:rPr>
              <a:t> day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520" y="2672940"/>
            <a:ext cx="1457450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£1 x 10 = £10</a:t>
            </a: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5263" y="3501008"/>
            <a:ext cx="1691489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£10 x 10 = £100</a:t>
            </a: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417" y="4397042"/>
            <a:ext cx="1925527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£100 x 10 = £1000</a:t>
            </a: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794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971800" y="1752600"/>
            <a:ext cx="5715000" cy="2036439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ALL YOUR EARNINGS  ARE</a:t>
            </a:r>
          </a:p>
          <a:p>
            <a:endParaRPr lang="en-GB" dirty="0"/>
          </a:p>
          <a:p>
            <a:r>
              <a:rPr lang="en-GB" sz="9500" b="1" dirty="0" smtClean="0">
                <a:solidFill>
                  <a:srgbClr val="FF0000"/>
                </a:solidFill>
              </a:rPr>
              <a:t>TAX FREE</a:t>
            </a:r>
            <a:endParaRPr lang="en-GB" sz="9500" b="1" dirty="0">
              <a:solidFill>
                <a:srgbClr val="FF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Keeping The Best For Last!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5"/>
          </p:nvPr>
        </p:nvSpPr>
        <p:spPr>
          <a:xfrm>
            <a:off x="2971800" y="3789040"/>
            <a:ext cx="5715000" cy="1087760"/>
          </a:xfrm>
        </p:spPr>
        <p:txBody>
          <a:bodyPr/>
          <a:lstStyle/>
          <a:p>
            <a:r>
              <a:rPr lang="en-GB" dirty="0" smtClean="0"/>
              <a:t>(</a:t>
            </a:r>
            <a:r>
              <a:rPr lang="en-GB" sz="2000" dirty="0" smtClean="0"/>
              <a:t>ONLY in the UK and Eire</a:t>
            </a:r>
            <a:r>
              <a:rPr lang="en-GB" dirty="0" smtClean="0"/>
              <a:t>)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941168"/>
            <a:ext cx="22383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556">
                        <a14:foregroundMark x1="18667" y1="48000" x2="18667" y2="48000"/>
                        <a14:foregroundMark x1="67556" y1="49333" x2="67556" y2="49333"/>
                        <a14:foregroundMark x1="83111" y1="49333" x2="83111" y2="49333"/>
                        <a14:foregroundMark x1="94222" y1="46667" x2="94222" y2="46667"/>
                        <a14:foregroundMark x1="99556" y1="57778" x2="99556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349325"/>
            <a:ext cx="1711077" cy="1711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" y="2420888"/>
            <a:ext cx="27051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18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Show me how to EARN the </a:t>
            </a:r>
            <a:r>
              <a:rPr lang="en-GB" dirty="0" err="1" smtClean="0"/>
              <a:t>MOney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Show me how easy is it to make money!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93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8" y="3535660"/>
            <a:ext cx="4114534" cy="17655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203848" y="1752601"/>
            <a:ext cx="5482952" cy="1524000"/>
          </a:xfrm>
        </p:spPr>
        <p:txBody>
          <a:bodyPr>
            <a:normAutofit/>
          </a:bodyPr>
          <a:lstStyle/>
          <a:p>
            <a:endParaRPr lang="en-GB" b="1" dirty="0" smtClean="0"/>
          </a:p>
          <a:p>
            <a:r>
              <a:rPr lang="en-GB" sz="3200" b="1" dirty="0" smtClean="0"/>
              <a:t>No</a:t>
            </a:r>
            <a:r>
              <a:rPr lang="en-GB" sz="3200" dirty="0" smtClean="0"/>
              <a:t> </a:t>
            </a:r>
            <a:r>
              <a:rPr lang="en-GB" sz="3200" b="1" dirty="0" smtClean="0"/>
              <a:t>Physical Stocks </a:t>
            </a:r>
            <a:r>
              <a:rPr lang="en-GB" dirty="0" smtClean="0"/>
              <a:t>to buy &amp; store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Imagine a business where you have 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half" idx="15"/>
          </p:nvPr>
        </p:nvSpPr>
        <p:spPr>
          <a:xfrm>
            <a:off x="4355976" y="3352800"/>
            <a:ext cx="4330824" cy="1524000"/>
          </a:xfrm>
        </p:spPr>
        <p:txBody>
          <a:bodyPr>
            <a:normAutofit/>
          </a:bodyPr>
          <a:lstStyle/>
          <a:p>
            <a:r>
              <a:rPr lang="en-GB" sz="3200" b="1" dirty="0" smtClean="0"/>
              <a:t>No Business Services </a:t>
            </a:r>
          </a:p>
          <a:p>
            <a:r>
              <a:rPr lang="en-GB" dirty="0" smtClean="0"/>
              <a:t>to provide</a:t>
            </a:r>
            <a:endParaRPr lang="en-GB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8" y="1627634"/>
            <a:ext cx="2628900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185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to Trade &amp; Make Money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Let me show you how easy it is to make money!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3789040"/>
            <a:ext cx="2743200" cy="2337123"/>
          </a:xfrm>
        </p:spPr>
        <p:txBody>
          <a:bodyPr>
            <a:normAutofit/>
          </a:bodyPr>
          <a:lstStyle/>
          <a:p>
            <a:r>
              <a:rPr lang="en-GB" sz="2000" dirty="0" smtClean="0"/>
              <a:t>Trade using </a:t>
            </a:r>
            <a:r>
              <a:rPr lang="en-GB" sz="2000" b="1" dirty="0" smtClean="0">
                <a:solidFill>
                  <a:srgbClr val="FF0000"/>
                </a:solidFill>
              </a:rPr>
              <a:t>Historic</a:t>
            </a:r>
            <a:r>
              <a:rPr lang="en-GB" sz="2000" dirty="0" smtClean="0"/>
              <a:t> </a:t>
            </a:r>
            <a:r>
              <a:rPr lang="en-GB" sz="2000" b="1" dirty="0" smtClean="0">
                <a:solidFill>
                  <a:srgbClr val="FF0000"/>
                </a:solidFill>
              </a:rPr>
              <a:t>Price</a:t>
            </a:r>
            <a:r>
              <a:rPr lang="en-GB" sz="2000" dirty="0" smtClean="0"/>
              <a:t> </a:t>
            </a:r>
            <a:r>
              <a:rPr lang="en-GB" sz="2000" b="1" dirty="0" smtClean="0">
                <a:solidFill>
                  <a:srgbClr val="FF0000"/>
                </a:solidFill>
              </a:rPr>
              <a:t>Lines</a:t>
            </a:r>
            <a:r>
              <a:rPr lang="en-GB" sz="2000" dirty="0" smtClean="0"/>
              <a:t>.   </a:t>
            </a:r>
            <a:endParaRPr lang="en-GB" sz="2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238500" y="3789040"/>
            <a:ext cx="2743200" cy="2337123"/>
          </a:xfrm>
        </p:spPr>
        <p:txBody>
          <a:bodyPr>
            <a:normAutofit/>
          </a:bodyPr>
          <a:lstStyle/>
          <a:p>
            <a:r>
              <a:rPr lang="en-GB" sz="2000" dirty="0" smtClean="0"/>
              <a:t>Trade using </a:t>
            </a:r>
            <a:r>
              <a:rPr lang="en-GB" sz="2000" b="1" dirty="0" smtClean="0">
                <a:solidFill>
                  <a:srgbClr val="FF0000"/>
                </a:solidFill>
              </a:rPr>
              <a:t>Candlesticks</a:t>
            </a:r>
            <a:r>
              <a:rPr lang="en-GB" sz="2000" dirty="0" smtClean="0"/>
              <a:t>.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half" idx="14"/>
          </p:nvPr>
        </p:nvSpPr>
        <p:spPr>
          <a:xfrm>
            <a:off x="6019800" y="3789040"/>
            <a:ext cx="2743200" cy="2337123"/>
          </a:xfrm>
        </p:spPr>
        <p:txBody>
          <a:bodyPr>
            <a:normAutofit/>
          </a:bodyPr>
          <a:lstStyle/>
          <a:p>
            <a:r>
              <a:rPr lang="en-GB" sz="2000" dirty="0" smtClean="0"/>
              <a:t>Trade using</a:t>
            </a:r>
          </a:p>
          <a:p>
            <a:r>
              <a:rPr lang="en-GB" sz="2000" b="1" dirty="0" smtClean="0">
                <a:solidFill>
                  <a:srgbClr val="FF0000"/>
                </a:solidFill>
              </a:rPr>
              <a:t>Indicator</a:t>
            </a:r>
            <a:r>
              <a:rPr lang="en-GB" sz="2000" dirty="0" smtClean="0"/>
              <a:t>.  </a:t>
            </a:r>
            <a:endParaRPr lang="en-GB" sz="2000" dirty="0"/>
          </a:p>
        </p:txBody>
      </p:sp>
      <p:sp>
        <p:nvSpPr>
          <p:cNvPr id="17" name="Content Placeholder 16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8" name="Content Placeholder 17"/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9" name="Content Placeholder 18"/>
          <p:cNvSpPr>
            <a:spLocks noGrp="1"/>
          </p:cNvSpPr>
          <p:nvPr>
            <p:ph sz="half" idx="17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363" y="1772816"/>
            <a:ext cx="2466975" cy="18478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72816"/>
            <a:ext cx="2771800" cy="16561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34319"/>
            <a:ext cx="2362200" cy="17145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74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5105400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We are going to use  </a:t>
            </a:r>
          </a:p>
          <a:p>
            <a:r>
              <a:rPr lang="en-GB" dirty="0" smtClean="0"/>
              <a:t>Historic Price Lines to </a:t>
            </a:r>
          </a:p>
          <a:p>
            <a:r>
              <a:rPr lang="en-GB" dirty="0" smtClean="0"/>
              <a:t>place a BUY trade</a:t>
            </a:r>
          </a:p>
          <a:p>
            <a:pPr lvl="1"/>
            <a:r>
              <a:rPr lang="en-GB" dirty="0" smtClean="0"/>
              <a:t>Find </a:t>
            </a:r>
            <a:r>
              <a:rPr lang="en-GB" dirty="0"/>
              <a:t>a </a:t>
            </a:r>
            <a:r>
              <a:rPr lang="en-GB" dirty="0" smtClean="0">
                <a:solidFill>
                  <a:srgbClr val="FF0000"/>
                </a:solidFill>
              </a:rPr>
              <a:t>Historic Price Line</a:t>
            </a:r>
            <a:endParaRPr lang="en-GB" dirty="0"/>
          </a:p>
          <a:p>
            <a:pPr lvl="1"/>
            <a:r>
              <a:rPr lang="en-GB" dirty="0" smtClean="0"/>
              <a:t>Wait for the Prices to Drop to the Price Line &amp; BUY</a:t>
            </a:r>
          </a:p>
          <a:p>
            <a:pPr lvl="1"/>
            <a:r>
              <a:rPr lang="en-GB" dirty="0" smtClean="0"/>
              <a:t>Invest </a:t>
            </a:r>
            <a:r>
              <a:rPr lang="en-GB" dirty="0"/>
              <a:t>£</a:t>
            </a:r>
            <a:r>
              <a:rPr lang="en-GB" dirty="0" smtClean="0"/>
              <a:t>10 </a:t>
            </a:r>
            <a:r>
              <a:rPr lang="en-GB" dirty="0"/>
              <a:t>per Point</a:t>
            </a:r>
          </a:p>
          <a:p>
            <a:pPr lvl="1"/>
            <a:r>
              <a:rPr lang="en-GB" dirty="0"/>
              <a:t>Ride it for </a:t>
            </a:r>
            <a:r>
              <a:rPr lang="en-GB" b="1" dirty="0"/>
              <a:t>only 10 Points</a:t>
            </a:r>
          </a:p>
          <a:p>
            <a:pPr lvl="1"/>
            <a:r>
              <a:rPr lang="en-GB" dirty="0" smtClean="0"/>
              <a:t>£10 </a:t>
            </a:r>
            <a:r>
              <a:rPr lang="en-GB" dirty="0"/>
              <a:t>x 10 = </a:t>
            </a:r>
            <a:r>
              <a:rPr lang="en-GB" b="1" dirty="0">
                <a:solidFill>
                  <a:srgbClr val="FF0000"/>
                </a:solidFill>
              </a:rPr>
              <a:t>£</a:t>
            </a:r>
            <a:r>
              <a:rPr lang="en-GB" b="1" dirty="0" smtClean="0">
                <a:solidFill>
                  <a:srgbClr val="FF0000"/>
                </a:solidFill>
              </a:rPr>
              <a:t>100 </a:t>
            </a:r>
            <a:r>
              <a:rPr lang="en-GB" dirty="0"/>
              <a:t>in ONE Day</a:t>
            </a:r>
            <a:r>
              <a:rPr lang="en-GB" dirty="0" smtClean="0"/>
              <a:t>!!!</a:t>
            </a:r>
          </a:p>
          <a:p>
            <a:pPr lvl="1"/>
            <a:endParaRPr lang="en-GB" dirty="0"/>
          </a:p>
          <a:p>
            <a:pPr lvl="1"/>
            <a:r>
              <a:rPr lang="en-GB" dirty="0" smtClean="0"/>
              <a:t>We could have made </a:t>
            </a:r>
            <a:r>
              <a:rPr lang="en-GB" dirty="0" smtClean="0">
                <a:solidFill>
                  <a:srgbClr val="FF0000"/>
                </a:solidFill>
              </a:rPr>
              <a:t>£450 </a:t>
            </a:r>
            <a:r>
              <a:rPr lang="en-GB" dirty="0" smtClean="0"/>
              <a:t>(£10 x 45) if we did not exit</a:t>
            </a:r>
            <a:endParaRPr lang="en-GB" dirty="0"/>
          </a:p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Lets earn </a:t>
            </a:r>
            <a:r>
              <a:rPr lang="en-GB" dirty="0" smtClean="0">
                <a:solidFill>
                  <a:srgbClr val="FF0000"/>
                </a:solidFill>
              </a:rPr>
              <a:t>£100 </a:t>
            </a:r>
            <a:r>
              <a:rPr lang="en-GB" dirty="0">
                <a:solidFill>
                  <a:srgbClr val="FF0000"/>
                </a:solidFill>
              </a:rPr>
              <a:t>per day </a:t>
            </a:r>
            <a:r>
              <a:rPr lang="en-GB" dirty="0"/>
              <a:t>using </a:t>
            </a:r>
            <a:r>
              <a:rPr lang="en-GB" dirty="0" smtClean="0"/>
              <a:t>Price Lines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138" y="1844824"/>
            <a:ext cx="47053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52703" y="1772816"/>
            <a:ext cx="1339577" cy="50405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Historic Price Lines</a:t>
            </a:r>
          </a:p>
        </p:txBody>
      </p:sp>
      <p:sp>
        <p:nvSpPr>
          <p:cNvPr id="16" name="Oval 15"/>
          <p:cNvSpPr/>
          <p:nvPr/>
        </p:nvSpPr>
        <p:spPr>
          <a:xfrm>
            <a:off x="4490467" y="3894956"/>
            <a:ext cx="360040" cy="43204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5392663" y="3952503"/>
            <a:ext cx="360040" cy="43204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/>
          <p:cNvCxnSpPr>
            <a:stCxn id="20" idx="7"/>
          </p:cNvCxnSpPr>
          <p:nvPr/>
        </p:nvCxnSpPr>
        <p:spPr>
          <a:xfrm flipV="1">
            <a:off x="7156904" y="2564904"/>
            <a:ext cx="1159512" cy="1397516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6849591" y="3899148"/>
            <a:ext cx="360040" cy="43204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7629989" y="1907108"/>
            <a:ext cx="914400" cy="59551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925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Prices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Move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45 Points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7452320" y="3717032"/>
            <a:ext cx="1008112" cy="0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ular Callout 25"/>
          <p:cNvSpPr/>
          <p:nvPr/>
        </p:nvSpPr>
        <p:spPr>
          <a:xfrm>
            <a:off x="4283968" y="4797152"/>
            <a:ext cx="2961853" cy="612648"/>
          </a:xfrm>
          <a:prstGeom prst="wedgeRectCallout">
            <a:avLst>
              <a:gd name="adj1" fmla="val -9272"/>
              <a:gd name="adj2" fmla="val -1127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Prices do not Break through the Historic Price Line</a:t>
            </a:r>
            <a:endParaRPr lang="en-GB" dirty="0"/>
          </a:p>
        </p:txBody>
      </p:sp>
      <p:sp>
        <p:nvSpPr>
          <p:cNvPr id="28" name="Rectangular Callout 27"/>
          <p:cNvSpPr/>
          <p:nvPr/>
        </p:nvSpPr>
        <p:spPr>
          <a:xfrm>
            <a:off x="7736660" y="4941168"/>
            <a:ext cx="914400" cy="612648"/>
          </a:xfrm>
          <a:prstGeom prst="wedgeRectCallout">
            <a:avLst>
              <a:gd name="adj1" fmla="val -109205"/>
              <a:gd name="adj2" fmla="val -1613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Buy Here</a:t>
            </a:r>
            <a:endParaRPr lang="en-GB" dirty="0"/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6611813" y="2204864"/>
            <a:ext cx="84423" cy="1910308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6444208" y="2204863"/>
            <a:ext cx="252028" cy="36004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4798657" y="2348880"/>
            <a:ext cx="360040" cy="43204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5747817" y="2266239"/>
            <a:ext cx="360040" cy="43204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50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 animBg="1"/>
      <p:bldP spid="39" grpId="0" animBg="1"/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5060776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We are going to use an Indicator Called </a:t>
            </a:r>
            <a:r>
              <a:rPr lang="en-GB" dirty="0" smtClean="0">
                <a:solidFill>
                  <a:srgbClr val="FF0000"/>
                </a:solidFill>
              </a:rPr>
              <a:t>Stochastic</a:t>
            </a:r>
            <a:br>
              <a:rPr lang="en-GB" dirty="0" smtClean="0">
                <a:solidFill>
                  <a:srgbClr val="FF0000"/>
                </a:solidFill>
              </a:rPr>
            </a:br>
            <a:endParaRPr lang="en-GB" dirty="0" smtClean="0"/>
          </a:p>
          <a:p>
            <a:pPr lvl="1"/>
            <a:r>
              <a:rPr lang="en-GB" dirty="0" smtClean="0"/>
              <a:t>Sell when the Green Line  Crosses Red Line</a:t>
            </a:r>
          </a:p>
          <a:p>
            <a:pPr lvl="1"/>
            <a:r>
              <a:rPr lang="en-GB" dirty="0" smtClean="0"/>
              <a:t>Exit on Crossover again</a:t>
            </a:r>
          </a:p>
          <a:p>
            <a:pPr lvl="1"/>
            <a:r>
              <a:rPr lang="en-GB" dirty="0" smtClean="0"/>
              <a:t>Market moves 30 Points</a:t>
            </a:r>
          </a:p>
          <a:p>
            <a:pPr lvl="1"/>
            <a:r>
              <a:rPr lang="en-GB" dirty="0" smtClean="0"/>
              <a:t>£10 x 30 Points = £300</a:t>
            </a:r>
          </a:p>
          <a:p>
            <a:pPr lvl="1"/>
            <a:endParaRPr lang="en-GB" dirty="0"/>
          </a:p>
          <a:p>
            <a:pPr lvl="1"/>
            <a:r>
              <a:rPr lang="en-GB" dirty="0" smtClean="0"/>
              <a:t>In this example, you could have earned </a:t>
            </a:r>
            <a:r>
              <a:rPr lang="en-GB" dirty="0" smtClean="0">
                <a:solidFill>
                  <a:srgbClr val="FF0000"/>
                </a:solidFill>
              </a:rPr>
              <a:t>£600 in a day </a:t>
            </a:r>
            <a:r>
              <a:rPr lang="en-GB" dirty="0" smtClean="0"/>
              <a:t>(£300 TWICE!!)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Lets earn </a:t>
            </a:r>
            <a:r>
              <a:rPr lang="en-GB" dirty="0" smtClean="0">
                <a:solidFill>
                  <a:srgbClr val="FF0000"/>
                </a:solidFill>
              </a:rPr>
              <a:t>£</a:t>
            </a:r>
            <a:r>
              <a:rPr lang="en-GB" dirty="0">
                <a:solidFill>
                  <a:srgbClr val="FF0000"/>
                </a:solidFill>
              </a:rPr>
              <a:t>3</a:t>
            </a:r>
            <a:r>
              <a:rPr lang="en-GB" dirty="0" smtClean="0">
                <a:solidFill>
                  <a:srgbClr val="FF0000"/>
                </a:solidFill>
              </a:rPr>
              <a:t>00 per day </a:t>
            </a:r>
            <a:r>
              <a:rPr lang="en-GB" dirty="0" smtClean="0"/>
              <a:t>using an Indicator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961" y="1628800"/>
            <a:ext cx="4702039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5148064" y="4221088"/>
            <a:ext cx="360040" cy="43204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6698332" y="4373488"/>
            <a:ext cx="360040" cy="43204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5258966" y="2060848"/>
            <a:ext cx="1473274" cy="0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987158" y="2733303"/>
            <a:ext cx="1473274" cy="0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932040" y="2670820"/>
            <a:ext cx="864096" cy="0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732240" y="3356992"/>
            <a:ext cx="864096" cy="0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652120" y="1772816"/>
            <a:ext cx="720080" cy="2880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8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Enter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20272" y="2492896"/>
            <a:ext cx="720080" cy="2880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8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Enter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31657" y="3429000"/>
            <a:ext cx="720080" cy="2880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8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Exit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31457" y="2708920"/>
            <a:ext cx="720080" cy="2880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8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Exit</a:t>
            </a:r>
          </a:p>
        </p:txBody>
      </p:sp>
      <p:sp>
        <p:nvSpPr>
          <p:cNvPr id="19" name="Oval 18"/>
          <p:cNvSpPr/>
          <p:nvPr/>
        </p:nvSpPr>
        <p:spPr>
          <a:xfrm>
            <a:off x="5599162" y="4936976"/>
            <a:ext cx="360040" cy="43204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7173813" y="4941168"/>
            <a:ext cx="360040" cy="43204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4572000" y="4293096"/>
            <a:ext cx="720080" cy="2880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8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Enter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20272" y="4365104"/>
            <a:ext cx="720080" cy="2880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8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Enter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40152" y="5085184"/>
            <a:ext cx="720080" cy="2880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8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Exit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24328" y="5085184"/>
            <a:ext cx="720080" cy="2880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8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295623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321" y="1385888"/>
            <a:ext cx="4448175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5105400"/>
          </a:xfrm>
        </p:spPr>
        <p:txBody>
          <a:bodyPr>
            <a:normAutofit/>
          </a:bodyPr>
          <a:lstStyle/>
          <a:p>
            <a:r>
              <a:rPr lang="en-GB" dirty="0" smtClean="0"/>
              <a:t>We are going to use an Indicator Called </a:t>
            </a:r>
            <a:r>
              <a:rPr lang="en-GB" b="1" dirty="0" smtClean="0">
                <a:solidFill>
                  <a:srgbClr val="FF0000"/>
                </a:solidFill>
              </a:rPr>
              <a:t>MACD</a:t>
            </a:r>
            <a:r>
              <a:rPr lang="en-GB" dirty="0" smtClean="0">
                <a:solidFill>
                  <a:srgbClr val="FF0000"/>
                </a:solidFill>
              </a:rPr>
              <a:t/>
            </a:r>
            <a:br>
              <a:rPr lang="en-GB" dirty="0" smtClean="0">
                <a:solidFill>
                  <a:srgbClr val="FF0000"/>
                </a:solidFill>
              </a:rPr>
            </a:br>
            <a:endParaRPr lang="en-GB" dirty="0" smtClean="0"/>
          </a:p>
          <a:p>
            <a:pPr lvl="1"/>
            <a:r>
              <a:rPr lang="en-GB" dirty="0" smtClean="0"/>
              <a:t>Notice that the prices are NOT breaking the Historic Price Line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Enter</a:t>
            </a:r>
            <a:r>
              <a:rPr lang="en-GB" dirty="0" smtClean="0"/>
              <a:t> when the Green Line  Crosses Red Line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Exit</a:t>
            </a:r>
            <a:r>
              <a:rPr lang="en-GB" dirty="0" smtClean="0"/>
              <a:t> on </a:t>
            </a:r>
            <a:r>
              <a:rPr lang="en-GB" dirty="0" smtClean="0">
                <a:solidFill>
                  <a:srgbClr val="FF0000"/>
                </a:solidFill>
              </a:rPr>
              <a:t>Historic Price Line</a:t>
            </a:r>
          </a:p>
          <a:p>
            <a:pPr lvl="1"/>
            <a:r>
              <a:rPr lang="en-GB" dirty="0" smtClean="0"/>
              <a:t>Market moves 40 Points</a:t>
            </a:r>
          </a:p>
          <a:p>
            <a:pPr lvl="1"/>
            <a:r>
              <a:rPr lang="en-GB" dirty="0" smtClean="0"/>
              <a:t>£10 x 40 Points = </a:t>
            </a:r>
            <a:r>
              <a:rPr lang="en-GB" dirty="0" smtClean="0">
                <a:solidFill>
                  <a:srgbClr val="FF0000"/>
                </a:solidFill>
              </a:rPr>
              <a:t>£400</a:t>
            </a:r>
          </a:p>
          <a:p>
            <a:pPr lvl="1"/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Lets earn </a:t>
            </a:r>
            <a:r>
              <a:rPr lang="en-GB" dirty="0" smtClean="0">
                <a:solidFill>
                  <a:srgbClr val="FF0000"/>
                </a:solidFill>
              </a:rPr>
              <a:t>£</a:t>
            </a:r>
            <a:r>
              <a:rPr lang="en-GB" dirty="0">
                <a:solidFill>
                  <a:srgbClr val="FF0000"/>
                </a:solidFill>
              </a:rPr>
              <a:t>4</a:t>
            </a:r>
            <a:r>
              <a:rPr lang="en-GB" dirty="0" smtClean="0">
                <a:solidFill>
                  <a:srgbClr val="FF0000"/>
                </a:solidFill>
              </a:rPr>
              <a:t>00 per day </a:t>
            </a:r>
            <a:r>
              <a:rPr lang="en-GB" dirty="0" smtClean="0"/>
              <a:t>using an Indicator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Oval 7"/>
          <p:cNvSpPr/>
          <p:nvPr/>
        </p:nvSpPr>
        <p:spPr>
          <a:xfrm>
            <a:off x="6419700" y="4725144"/>
            <a:ext cx="360040" cy="43204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5249146" y="1534074"/>
            <a:ext cx="258958" cy="31075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6876256" y="1484784"/>
            <a:ext cx="360040" cy="43204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/>
          <p:cNvCxnSpPr/>
          <p:nvPr/>
        </p:nvCxnSpPr>
        <p:spPr>
          <a:xfrm>
            <a:off x="7225179" y="1676300"/>
            <a:ext cx="864096" cy="0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940152" y="3645024"/>
            <a:ext cx="864096" cy="0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831761" y="3645024"/>
            <a:ext cx="720080" cy="2880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8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Enter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96336" y="1700808"/>
            <a:ext cx="720080" cy="2880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8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Historic</a:t>
            </a:r>
            <a:r>
              <a:rPr kumimoji="0" lang="en-GB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Price Line </a:t>
            </a:r>
            <a:endParaRPr kumimoji="0" lang="en-GB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68144" y="5013176"/>
            <a:ext cx="720080" cy="2880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8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Enter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64288" y="1435346"/>
            <a:ext cx="720080" cy="2880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8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Exit</a:t>
            </a:r>
          </a:p>
        </p:txBody>
      </p:sp>
      <p:sp>
        <p:nvSpPr>
          <p:cNvPr id="26" name="Oval 25"/>
          <p:cNvSpPr/>
          <p:nvPr/>
        </p:nvSpPr>
        <p:spPr>
          <a:xfrm>
            <a:off x="5627612" y="1510324"/>
            <a:ext cx="258958" cy="31075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6725065" y="1723378"/>
            <a:ext cx="331211" cy="1921646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ular Callout 11"/>
          <p:cNvSpPr/>
          <p:nvPr/>
        </p:nvSpPr>
        <p:spPr>
          <a:xfrm>
            <a:off x="7056276" y="3068960"/>
            <a:ext cx="1548172" cy="828672"/>
          </a:xfrm>
          <a:prstGeom prst="wedgeRectCallout">
            <a:avLst>
              <a:gd name="adj1" fmla="val -56532"/>
              <a:gd name="adj2" fmla="val -1183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Prices Moved 40 Points</a:t>
            </a:r>
          </a:p>
          <a:p>
            <a:pPr algn="ctr"/>
            <a:r>
              <a:rPr lang="en-GB" sz="1600" dirty="0" smtClean="0"/>
              <a:t>£10 x 40 = £400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32211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6" grpId="0" animBg="1"/>
      <p:bldP spid="15" grpId="0"/>
      <p:bldP spid="24" grpId="0"/>
      <p:bldP spid="26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For this, we will need to find a </a:t>
            </a:r>
            <a:r>
              <a:rPr lang="en-GB" b="1" dirty="0"/>
              <a:t>Reliable</a:t>
            </a:r>
            <a:r>
              <a:rPr lang="en-GB" dirty="0"/>
              <a:t> Pattern!</a:t>
            </a:r>
          </a:p>
          <a:p>
            <a:endParaRPr lang="en-GB" dirty="0" smtClean="0"/>
          </a:p>
          <a:p>
            <a:pPr lvl="1"/>
            <a:r>
              <a:rPr lang="en-GB" dirty="0" smtClean="0"/>
              <a:t>Find a </a:t>
            </a:r>
            <a:r>
              <a:rPr lang="en-GB" dirty="0" smtClean="0">
                <a:solidFill>
                  <a:srgbClr val="FF0000"/>
                </a:solidFill>
              </a:rPr>
              <a:t>PIN</a:t>
            </a:r>
            <a:r>
              <a:rPr lang="en-GB" dirty="0" smtClean="0"/>
              <a:t> Setup</a:t>
            </a:r>
          </a:p>
          <a:p>
            <a:pPr lvl="1"/>
            <a:r>
              <a:rPr lang="en-GB" dirty="0" smtClean="0"/>
              <a:t>Invest £100 per Point</a:t>
            </a:r>
          </a:p>
          <a:p>
            <a:pPr lvl="1"/>
            <a:r>
              <a:rPr lang="en-GB" dirty="0" smtClean="0"/>
              <a:t>Ride it for </a:t>
            </a:r>
            <a:r>
              <a:rPr lang="en-GB" b="1" dirty="0" smtClean="0"/>
              <a:t>only 10 Points</a:t>
            </a:r>
          </a:p>
          <a:p>
            <a:pPr lvl="1"/>
            <a:r>
              <a:rPr lang="en-GB" dirty="0" smtClean="0"/>
              <a:t>Exit and Reap the Reward!</a:t>
            </a:r>
          </a:p>
          <a:p>
            <a:pPr lvl="1"/>
            <a:r>
              <a:rPr lang="en-GB" dirty="0" smtClean="0"/>
              <a:t>£100 x 10 = </a:t>
            </a:r>
            <a:r>
              <a:rPr lang="en-GB" b="1" dirty="0" smtClean="0">
                <a:solidFill>
                  <a:srgbClr val="FF0000"/>
                </a:solidFill>
              </a:rPr>
              <a:t>£1000 </a:t>
            </a:r>
            <a:r>
              <a:rPr lang="en-GB" dirty="0" smtClean="0"/>
              <a:t>in ONE Day!!!</a:t>
            </a:r>
          </a:p>
          <a:p>
            <a:pPr lvl="1"/>
            <a:endParaRPr lang="en-GB" dirty="0"/>
          </a:p>
          <a:p>
            <a:pPr lvl="1"/>
            <a:r>
              <a:rPr lang="en-GB" dirty="0" smtClean="0"/>
              <a:t>Lets see another Pin Setup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Lets earn </a:t>
            </a:r>
            <a:r>
              <a:rPr lang="en-GB" sz="4800" dirty="0" smtClean="0">
                <a:solidFill>
                  <a:srgbClr val="FF0000"/>
                </a:solidFill>
              </a:rPr>
              <a:t>£1000</a:t>
            </a:r>
            <a:r>
              <a:rPr lang="en-GB" sz="4800" dirty="0" smtClean="0"/>
              <a:t> </a:t>
            </a:r>
            <a:r>
              <a:rPr lang="en-GB" dirty="0" smtClean="0"/>
              <a:t>per day!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1772816"/>
            <a:ext cx="4457700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588224" y="2204864"/>
            <a:ext cx="216024" cy="93610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ular Callout 8"/>
          <p:cNvSpPr/>
          <p:nvPr/>
        </p:nvSpPr>
        <p:spPr>
          <a:xfrm>
            <a:off x="5076056" y="2060848"/>
            <a:ext cx="914400" cy="612648"/>
          </a:xfrm>
          <a:prstGeom prst="wedgeRectCallout">
            <a:avLst>
              <a:gd name="adj1" fmla="val 108334"/>
              <a:gd name="adj2" fmla="val -43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Pin Setup</a:t>
            </a:r>
            <a:endParaRPr lang="en-GB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696236" y="3284984"/>
            <a:ext cx="324036" cy="72008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ular Callout 9"/>
          <p:cNvSpPr/>
          <p:nvPr/>
        </p:nvSpPr>
        <p:spPr>
          <a:xfrm>
            <a:off x="4860032" y="4581128"/>
            <a:ext cx="1728192" cy="504056"/>
          </a:xfrm>
          <a:prstGeom prst="wedgeRectCallout">
            <a:avLst>
              <a:gd name="adj1" fmla="val 67997"/>
              <a:gd name="adj2" fmla="val -2046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Prices Move more than 20 Points</a:t>
            </a:r>
            <a:endParaRPr lang="en-GB" sz="16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6915150" y="3429000"/>
            <a:ext cx="1473274" cy="0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ular Callout 13"/>
          <p:cNvSpPr/>
          <p:nvPr/>
        </p:nvSpPr>
        <p:spPr>
          <a:xfrm>
            <a:off x="6858254" y="4293096"/>
            <a:ext cx="1818202" cy="792088"/>
          </a:xfrm>
          <a:prstGeom prst="wedgeRectCallout">
            <a:avLst>
              <a:gd name="adj1" fmla="val 1693"/>
              <a:gd name="adj2" fmla="val -1560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Exit after 10 Points</a:t>
            </a:r>
          </a:p>
          <a:p>
            <a:pPr algn="ctr"/>
            <a:r>
              <a:rPr lang="en-GB" sz="1600" dirty="0" smtClean="0"/>
              <a:t>£100 x 10 Points = £1000!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4831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Look for the reliable PIN </a:t>
            </a:r>
          </a:p>
          <a:p>
            <a:endParaRPr lang="en-GB" dirty="0"/>
          </a:p>
          <a:p>
            <a:pPr lvl="1"/>
            <a:r>
              <a:rPr lang="en-GB" dirty="0" smtClean="0"/>
              <a:t>Enter at bottom of PIN </a:t>
            </a:r>
          </a:p>
          <a:p>
            <a:pPr lvl="1"/>
            <a:r>
              <a:rPr lang="en-GB" dirty="0" smtClean="0"/>
              <a:t>Exit on Green Candlestick</a:t>
            </a:r>
          </a:p>
          <a:p>
            <a:pPr lvl="1"/>
            <a:r>
              <a:rPr lang="en-GB" dirty="0" smtClean="0"/>
              <a:t>Market moves 20 Points</a:t>
            </a:r>
          </a:p>
          <a:p>
            <a:pPr lvl="1"/>
            <a:r>
              <a:rPr lang="en-GB" dirty="0" smtClean="0"/>
              <a:t>£100 x 20 Points = </a:t>
            </a:r>
            <a:r>
              <a:rPr lang="en-GB" sz="3600" b="1" dirty="0" smtClean="0">
                <a:solidFill>
                  <a:srgbClr val="FF0000"/>
                </a:solidFill>
              </a:rPr>
              <a:t>£2000!! in 1 day</a:t>
            </a:r>
            <a:r>
              <a:rPr lang="en-GB" dirty="0" smtClean="0"/>
              <a:t>.  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Another Pin Setup Trade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00808"/>
            <a:ext cx="3152775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5441876" y="2996952"/>
            <a:ext cx="1473274" cy="0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441876" y="4581128"/>
            <a:ext cx="2209911" cy="0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156176" y="1844824"/>
            <a:ext cx="914400" cy="64807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Enter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16016" y="4725144"/>
            <a:ext cx="914400" cy="64807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Exit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Here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335209" y="4653136"/>
            <a:ext cx="295207" cy="36004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796136" y="2168860"/>
            <a:ext cx="382377" cy="72008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ular Callout 15"/>
          <p:cNvSpPr/>
          <p:nvPr/>
        </p:nvSpPr>
        <p:spPr>
          <a:xfrm>
            <a:off x="4788024" y="1898540"/>
            <a:ext cx="1080120" cy="306324"/>
          </a:xfrm>
          <a:prstGeom prst="wedgeRectCallout">
            <a:avLst>
              <a:gd name="adj1" fmla="val 14945"/>
              <a:gd name="adj2" fmla="val 998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PIN Setup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247707" y="3046115"/>
            <a:ext cx="0" cy="146300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228184" y="3212976"/>
            <a:ext cx="914400" cy="86409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92500" lnSpcReduction="1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Market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moves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 points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5272" y="568295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Do you need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anymore convincing?</a:t>
            </a:r>
          </a:p>
        </p:txBody>
      </p:sp>
    </p:spTree>
    <p:extLst>
      <p:ext uri="{BB962C8B-B14F-4D97-AF65-F5344CB8AC3E}">
        <p14:creationId xmlns:p14="http://schemas.microsoft.com/office/powerpoint/2010/main" val="286235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Do You Want this Opportunity?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Now I Ask You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479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YOU need to do now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92576" y="1808820"/>
            <a:ext cx="5785976" cy="1368152"/>
          </a:xfrm>
        </p:spPr>
        <p:txBody>
          <a:bodyPr>
            <a:normAutofit/>
          </a:bodyPr>
          <a:lstStyle/>
          <a:p>
            <a:r>
              <a:rPr lang="en-GB" b="1" dirty="0"/>
              <a:t>Step 1</a:t>
            </a:r>
            <a:r>
              <a:rPr lang="en-GB" dirty="0"/>
              <a:t>: </a:t>
            </a:r>
            <a:endParaRPr lang="en-GB" dirty="0" smtClean="0"/>
          </a:p>
          <a:p>
            <a:r>
              <a:rPr lang="en-GB" dirty="0" smtClean="0"/>
              <a:t>Get </a:t>
            </a:r>
            <a:r>
              <a:rPr lang="en-GB" b="1" dirty="0" smtClean="0">
                <a:solidFill>
                  <a:srgbClr val="FF0000"/>
                </a:solidFill>
              </a:rPr>
              <a:t>TRAINED</a:t>
            </a:r>
            <a:r>
              <a:rPr lang="en-GB" dirty="0" smtClean="0"/>
              <a:t> and </a:t>
            </a:r>
            <a:r>
              <a:rPr lang="en-GB" b="1" dirty="0" smtClean="0">
                <a:solidFill>
                  <a:srgbClr val="FF0000"/>
                </a:solidFill>
              </a:rPr>
              <a:t>EDUCATED</a:t>
            </a:r>
            <a:endParaRPr lang="en-GB" b="1" dirty="0">
              <a:solidFill>
                <a:srgbClr val="FF0000"/>
              </a:solidFill>
            </a:endParaRPr>
          </a:p>
          <a:p>
            <a:r>
              <a:rPr lang="en-GB" dirty="0"/>
              <a:t>Start one of our </a:t>
            </a:r>
            <a:r>
              <a:rPr lang="en-GB" dirty="0">
                <a:solidFill>
                  <a:srgbClr val="FF0000"/>
                </a:solidFill>
              </a:rPr>
              <a:t>Training </a:t>
            </a:r>
            <a:r>
              <a:rPr lang="en-GB" dirty="0" smtClean="0">
                <a:solidFill>
                  <a:srgbClr val="FF0000"/>
                </a:solidFill>
              </a:rPr>
              <a:t>Courses</a:t>
            </a:r>
            <a:r>
              <a:rPr lang="en-GB" dirty="0" smtClean="0"/>
              <a:t>.  </a:t>
            </a:r>
            <a:endParaRPr lang="en-GB" dirty="0"/>
          </a:p>
          <a:p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2411760" y="3403104"/>
            <a:ext cx="6198840" cy="1682080"/>
          </a:xfrm>
        </p:spPr>
        <p:txBody>
          <a:bodyPr>
            <a:normAutofit lnSpcReduction="10000"/>
          </a:bodyPr>
          <a:lstStyle/>
          <a:p>
            <a:r>
              <a:rPr lang="en-GB" b="1" dirty="0"/>
              <a:t>Step 2</a:t>
            </a:r>
            <a:r>
              <a:rPr lang="en-GB" dirty="0"/>
              <a:t>: </a:t>
            </a:r>
            <a:endParaRPr lang="en-GB" dirty="0" smtClean="0"/>
          </a:p>
          <a:p>
            <a:r>
              <a:rPr lang="en-GB" dirty="0" smtClean="0"/>
              <a:t>Get </a:t>
            </a:r>
            <a:r>
              <a:rPr lang="en-GB" b="1" dirty="0" smtClean="0">
                <a:solidFill>
                  <a:srgbClr val="FF0000"/>
                </a:solidFill>
              </a:rPr>
              <a:t>EXPERIENCED</a:t>
            </a:r>
            <a:r>
              <a:rPr lang="en-GB" dirty="0" smtClean="0"/>
              <a:t> – Practice makes Perfect</a:t>
            </a:r>
            <a:endParaRPr lang="en-GB" dirty="0"/>
          </a:p>
          <a:p>
            <a:r>
              <a:rPr lang="en-GB" dirty="0" smtClean="0"/>
              <a:t>We will set you up with </a:t>
            </a:r>
            <a:r>
              <a:rPr lang="en-GB" b="1" dirty="0" smtClean="0">
                <a:solidFill>
                  <a:srgbClr val="FF0000"/>
                </a:solidFill>
              </a:rPr>
              <a:t>Demo</a:t>
            </a:r>
            <a:r>
              <a:rPr lang="en-GB" dirty="0" smtClean="0">
                <a:solidFill>
                  <a:srgbClr val="FF0000"/>
                </a:solidFill>
              </a:rPr>
              <a:t> Account</a:t>
            </a:r>
          </a:p>
          <a:p>
            <a:r>
              <a:rPr lang="en-GB" dirty="0" smtClean="0"/>
              <a:t>&amp; a </a:t>
            </a:r>
            <a:r>
              <a:rPr lang="en-GB" b="1" dirty="0" smtClean="0">
                <a:solidFill>
                  <a:srgbClr val="FF0000"/>
                </a:solidFill>
              </a:rPr>
              <a:t>Live</a:t>
            </a:r>
            <a:r>
              <a:rPr lang="en-GB" dirty="0" smtClean="0">
                <a:solidFill>
                  <a:srgbClr val="FF0000"/>
                </a:solidFill>
              </a:rPr>
              <a:t> Account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0"/>
          <a:stretch/>
        </p:blipFill>
        <p:spPr bwMode="auto">
          <a:xfrm>
            <a:off x="143653" y="1916831"/>
            <a:ext cx="1980075" cy="14782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54" y="3573017"/>
            <a:ext cx="1980074" cy="13176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73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Training Courses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99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2195736" y="2138536"/>
            <a:ext cx="6414864" cy="838200"/>
          </a:xfrm>
        </p:spPr>
        <p:txBody>
          <a:bodyPr>
            <a:normAutofit lnSpcReduction="10000"/>
          </a:bodyPr>
          <a:lstStyle/>
          <a:p>
            <a:r>
              <a:rPr lang="en-GB" b="1" dirty="0" smtClean="0"/>
              <a:t>Course 1:</a:t>
            </a:r>
            <a:r>
              <a:rPr lang="en-GB" dirty="0" smtClean="0"/>
              <a:t> </a:t>
            </a:r>
          </a:p>
          <a:p>
            <a:r>
              <a:rPr lang="en-GB" dirty="0" smtClean="0"/>
              <a:t>Fundamentals of Foreign Exchange Business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Training Courses </a:t>
            </a:r>
            <a:r>
              <a:rPr lang="en-GB" smtClean="0"/>
              <a:t>for Beginners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195736" y="3501008"/>
            <a:ext cx="6414864" cy="838200"/>
          </a:xfrm>
        </p:spPr>
        <p:txBody>
          <a:bodyPr>
            <a:normAutofit lnSpcReduction="10000"/>
          </a:bodyPr>
          <a:lstStyle/>
          <a:p>
            <a:r>
              <a:rPr lang="en-GB" b="1" dirty="0" smtClean="0"/>
              <a:t>Course 2: </a:t>
            </a:r>
          </a:p>
          <a:p>
            <a:r>
              <a:rPr lang="en-GB" b="1" dirty="0">
                <a:solidFill>
                  <a:srgbClr val="FF0000"/>
                </a:solidFill>
              </a:rPr>
              <a:t>Trading Foreign Exchange Successfully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0"/>
          <a:stretch/>
        </p:blipFill>
        <p:spPr bwMode="auto">
          <a:xfrm>
            <a:off x="99066" y="2340630"/>
            <a:ext cx="2096670" cy="18804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1981200" y="5039072"/>
            <a:ext cx="6629400" cy="8382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590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No Shop </a:t>
            </a:r>
            <a:r>
              <a:rPr lang="en-GB" dirty="0" smtClean="0"/>
              <a:t>to manage and maintain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No Website </a:t>
            </a:r>
            <a:r>
              <a:rPr lang="en-GB" dirty="0" smtClean="0"/>
              <a:t>to keep updated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Imagine a business where you have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half" idx="15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No Receptionist</a:t>
            </a:r>
          </a:p>
          <a:p>
            <a:r>
              <a:rPr lang="en-GB" dirty="0" smtClean="0"/>
              <a:t>No Secretary</a:t>
            </a:r>
          </a:p>
          <a:p>
            <a:r>
              <a:rPr lang="en-GB" dirty="0" smtClean="0"/>
              <a:t>No Admin Staff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04030"/>
            <a:ext cx="2263108" cy="1584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93" y="3584572"/>
            <a:ext cx="2099529" cy="1572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78" b="96000" l="4889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01" y="5301208"/>
            <a:ext cx="1503610" cy="1503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477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7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25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25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971800" y="1752601"/>
            <a:ext cx="6172200" cy="152400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Each course costs </a:t>
            </a:r>
            <a:r>
              <a:rPr lang="en-GB" dirty="0">
                <a:solidFill>
                  <a:srgbClr val="FF0000"/>
                </a:solidFill>
              </a:rPr>
              <a:t>£</a:t>
            </a:r>
            <a:r>
              <a:rPr lang="en-GB" dirty="0" smtClean="0">
                <a:solidFill>
                  <a:srgbClr val="FF0000"/>
                </a:solidFill>
              </a:rPr>
              <a:t>999 </a:t>
            </a:r>
            <a:r>
              <a:rPr lang="en-GB" dirty="0" smtClean="0"/>
              <a:t>individually</a:t>
            </a:r>
          </a:p>
          <a:p>
            <a:r>
              <a:rPr lang="en-GB" dirty="0" smtClean="0"/>
              <a:t>Book Courses 1 &amp; 2 for </a:t>
            </a:r>
            <a:r>
              <a:rPr lang="en-GB" b="1" dirty="0" smtClean="0">
                <a:solidFill>
                  <a:srgbClr val="FF0000"/>
                </a:solidFill>
              </a:rPr>
              <a:t>£1700 </a:t>
            </a:r>
            <a:endParaRPr lang="en-GB" dirty="0" smtClean="0"/>
          </a:p>
          <a:p>
            <a:r>
              <a:rPr lang="en-GB" dirty="0" smtClean="0">
                <a:solidFill>
                  <a:srgbClr val="FF0000"/>
                </a:solidFill>
              </a:rPr>
              <a:t>Save £300</a:t>
            </a:r>
            <a:endParaRPr lang="en-GB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Much is the Training?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5"/>
          </p:nvPr>
        </p:nvSpPr>
        <p:spPr>
          <a:xfrm>
            <a:off x="2971800" y="3352800"/>
            <a:ext cx="5715000" cy="1804392"/>
          </a:xfrm>
        </p:spPr>
        <p:txBody>
          <a:bodyPr>
            <a:normAutofit/>
          </a:bodyPr>
          <a:lstStyle/>
          <a:p>
            <a:r>
              <a:rPr lang="en-GB" dirty="0" smtClean="0"/>
              <a:t>Only for today:</a:t>
            </a:r>
          </a:p>
          <a:p>
            <a:r>
              <a:rPr lang="en-GB" dirty="0" smtClean="0"/>
              <a:t>Book both Course  today for </a:t>
            </a:r>
            <a:r>
              <a:rPr lang="en-GB" b="1" dirty="0" smtClean="0">
                <a:solidFill>
                  <a:srgbClr val="FF0000"/>
                </a:solidFill>
              </a:rPr>
              <a:t>£1500</a:t>
            </a:r>
          </a:p>
          <a:p>
            <a:r>
              <a:rPr lang="en-GB" sz="4000" b="1" dirty="0">
                <a:solidFill>
                  <a:srgbClr val="FF0000"/>
                </a:solidFill>
              </a:rPr>
              <a:t>S</a:t>
            </a:r>
            <a:r>
              <a:rPr lang="en-GB" sz="4000" b="1" dirty="0" smtClean="0">
                <a:solidFill>
                  <a:srgbClr val="FF0000"/>
                </a:solidFill>
              </a:rPr>
              <a:t>ave £500</a:t>
            </a:r>
            <a:endParaRPr lang="en-GB" sz="4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381153"/>
            <a:ext cx="30003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46" y="1877939"/>
            <a:ext cx="2628354" cy="13350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069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repeatCount="300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9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in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34200" y="5334000"/>
            <a:ext cx="2133600" cy="1387817"/>
          </a:xfrm>
          <a:prstGeom prst="rect">
            <a:avLst/>
          </a:prstGeom>
        </p:spPr>
      </p:pic>
      <p:pic>
        <p:nvPicPr>
          <p:cNvPr id="5" name="Picture Placeholder 4" descr="recycle_wd.png"/>
          <p:cNvPicPr>
            <a:picLocks noGrp="1" noChangeAspect="1"/>
          </p:cNvPicPr>
          <p:nvPr>
            <p:ph type="pic" idx="1"/>
          </p:nvPr>
        </p:nvPicPr>
        <p:blipFill>
          <a:blip r:embed="rId3"/>
          <a:stretch>
            <a:fillRect/>
          </a:stretch>
        </p:blipFill>
        <p:spPr>
          <a:xfrm>
            <a:off x="0" y="114300"/>
            <a:ext cx="9143999" cy="514349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856" y="5323110"/>
            <a:ext cx="5256584" cy="338138"/>
          </a:xfrm>
        </p:spPr>
        <p:txBody>
          <a:bodyPr/>
          <a:lstStyle/>
          <a:p>
            <a:r>
              <a:rPr lang="en-US" sz="2200" dirty="0" smtClean="0"/>
              <a:t>It’s time for you to hatch your </a:t>
            </a:r>
            <a:r>
              <a:rPr lang="en-US" sz="2400" b="0" dirty="0" smtClean="0">
                <a:solidFill>
                  <a:srgbClr val="FF0000"/>
                </a:solidFill>
              </a:rPr>
              <a:t>Money Egg</a:t>
            </a:r>
            <a:endParaRPr lang="en-US" sz="2400" b="0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0040" y="5857800"/>
            <a:ext cx="3962400" cy="667544"/>
          </a:xfrm>
        </p:spPr>
        <p:txBody>
          <a:bodyPr>
            <a:normAutofit/>
          </a:bodyPr>
          <a:lstStyle/>
          <a:p>
            <a:r>
              <a:rPr lang="en-US" sz="2200" dirty="0" smtClean="0"/>
              <a:t>What are you waiting for?</a:t>
            </a:r>
            <a:endParaRPr lang="en-US" sz="2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Book your courses today &amp; Start training Tomorrow!</a:t>
            </a:r>
          </a:p>
          <a:p>
            <a:endParaRPr lang="en-GB" dirty="0"/>
          </a:p>
          <a:p>
            <a:r>
              <a:rPr lang="en-GB" dirty="0" smtClean="0"/>
              <a:t>Go to </a:t>
            </a:r>
            <a:r>
              <a:rPr lang="en-GB" dirty="0" smtClean="0">
                <a:hlinkClick r:id="rId2"/>
              </a:rPr>
              <a:t>www.MoneyBusiness.</a:t>
            </a:r>
            <a:r>
              <a:rPr lang="en-GB" dirty="0" smtClean="0">
                <a:solidFill>
                  <a:schemeClr val="tx1"/>
                </a:solidFill>
                <a:hlinkClick r:id="rId2"/>
              </a:rPr>
              <a:t>co</a:t>
            </a:r>
            <a:r>
              <a:rPr lang="en-GB" dirty="0" smtClean="0"/>
              <a:t> 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Or </a:t>
            </a:r>
            <a:r>
              <a:rPr lang="en-GB" b="1" dirty="0"/>
              <a:t>Pay Direct Now</a:t>
            </a:r>
          </a:p>
          <a:p>
            <a:r>
              <a:rPr lang="en-GB" dirty="0" smtClean="0"/>
              <a:t>Account Name: ilm Group</a:t>
            </a:r>
          </a:p>
          <a:p>
            <a:r>
              <a:rPr lang="en-GB" dirty="0" smtClean="0"/>
              <a:t>Account No. </a:t>
            </a:r>
            <a:r>
              <a:rPr lang="en-GB" b="1" dirty="0" smtClean="0"/>
              <a:t>43141279</a:t>
            </a:r>
          </a:p>
          <a:p>
            <a:r>
              <a:rPr lang="en-GB" dirty="0" smtClean="0"/>
              <a:t>Sort Code: </a:t>
            </a:r>
            <a:r>
              <a:rPr lang="en-GB" b="1" dirty="0" smtClean="0"/>
              <a:t>09 06 66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Book Your Courses NOW!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09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65201"/>
            <a:ext cx="1386479" cy="139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Don’t need any </a:t>
            </a:r>
            <a:r>
              <a:rPr lang="en-GB" b="1" dirty="0" smtClean="0"/>
              <a:t>Customers</a:t>
            </a:r>
          </a:p>
          <a:p>
            <a:r>
              <a:rPr lang="en-GB" dirty="0" smtClean="0"/>
              <a:t>Don’t need to </a:t>
            </a:r>
            <a:r>
              <a:rPr lang="en-GB" b="1" dirty="0" smtClean="0"/>
              <a:t>Advertise</a:t>
            </a:r>
          </a:p>
          <a:p>
            <a:r>
              <a:rPr lang="en-GB" dirty="0" smtClean="0"/>
              <a:t>Don’t need to </a:t>
            </a:r>
            <a:r>
              <a:rPr lang="en-GB" b="1" dirty="0" smtClean="0"/>
              <a:t>Market</a:t>
            </a:r>
            <a:r>
              <a:rPr lang="en-GB" dirty="0" smtClean="0"/>
              <a:t> anything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GB" dirty="0" smtClean="0"/>
              <a:t>Don’t need any employees</a:t>
            </a:r>
          </a:p>
          <a:p>
            <a:r>
              <a:rPr lang="en-GB" dirty="0" smtClean="0"/>
              <a:t>Don’t need to do any Admin Work</a:t>
            </a:r>
            <a:endParaRPr lang="en-GB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6" r="11679"/>
          <a:stretch/>
        </p:blipFill>
        <p:spPr bwMode="auto">
          <a:xfrm>
            <a:off x="32068" y="4005064"/>
            <a:ext cx="2595716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90" y="5733256"/>
            <a:ext cx="2583482" cy="110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Imagine a business where </a:t>
            </a:r>
            <a:r>
              <a:rPr lang="en-GB" dirty="0" smtClean="0"/>
              <a:t>you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55" b="92254" l="32958" r="653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05" r="34147"/>
          <a:stretch/>
        </p:blipFill>
        <p:spPr bwMode="auto">
          <a:xfrm>
            <a:off x="1909872" y="3212976"/>
            <a:ext cx="1154647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94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75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75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5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25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60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6" r="8641"/>
          <a:stretch/>
        </p:blipFill>
        <p:spPr bwMode="auto">
          <a:xfrm>
            <a:off x="1542196" y="4365104"/>
            <a:ext cx="2265529" cy="224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Business that is ALWAYS open 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AutoShape 2" descr="data:image/jpeg;base64,/9j/4AAQSkZJRgABAQAAAQABAAD/2wCEAAkGBxQSEhUUExISFhUXGRoYFRgXFx4fGxcXGhoaGB0YGRghICggHRolHBgaITEhJiorLi4wHB8zODMsNyotLisBCgoKDg0OGxAQGzckHyQsLSwsLCw0LCwsLCwsLCwsLCwsLCwsLCwsLCwsLCwsLCwsLCwsLCwsLCwsLCwsLCwsLP/AABEIALcBEwMBEQACEQEDEQH/xAAcAAEAAgMBAQEAAAAAAAAAAAAABAcDBQYCCAH/xABIEAACAQMCAwYDBAYGCQMFAAABAgMABBESIQUHMQYTIkFRYTJxgRSRscEjQlJicqEzRIKSwtEVJGNzorKz8PFDo9IWF1Nkg//EABoBAQADAQEBAAAAAAAAAAAAAAACAwQBBQb/xAA4EQACAQIEAwUIAQQCAgMAAAAAAQIDEQQSITEFQVETYXGRoRQiMkKBscHRFSPh8PEzUiSCNLLC/9oADAMBAAIRAxEAPwC8aAUAoBQCgFAKAUAoBQCgFAKAUAoBQCgFAKAUAoBQCgFAKAUAoBQCgFAKAUAoBQCgFAKAUAoBQCgFAKAUAoBQCgFAKAUAoBQCgFAKAUAoBQCgFAKAUAoBQCgFAKAUAoBQCgFAKAUAoBQCgFAKAUAoBQCgFAKAUAoBQCgFAKAUAoBQCgFAKAUAoBQCgFAKAUAoBQCgFAKAUAoBQCgFAKAUAoBQCgFAKAUAoBQCgFAKAUAoBQCgFAKA/M0AzQHh5QOrAfM1y6OpNkWXjEC/FcQL85FH50zIkqc3siRa3KSKHjdXU9GUgg742I26iu3vsRcXF2ZmocFAKAUAoBQCgFAKAUAoBQCgFAKAUB5ZgOpAoLMizcUhT4pol/idR+JrmZdSapzeyIk/aazTGq7thnpmVd/P19xXM8epOOHqy2i/IiS9ueHr1vIPo2fwqPaw6liwWIfyMhS8y+Gj+sk/wxSH+ejFR7eC5li4diX8v2Is3NXh6jIadvlEfzxXPaIE1wvEPl6kGXnFZjpFdH+yg/F657THoWLhFfm16kWXnND+razH5uo/zrntMehNcHqc5L1I0/ONhjFku4yMzj8kNReKtyJx4Ouc/Q/Iua08mSIrSMAHHeSkknyGkYNdVdtaB8KjF6tvwRmPMxhH45oFk9IojICTpwB+mHQFsk46bdN3b6akFw28tE7d7t+DHbdr7ueMunEeHxY//IAh2xkaXyeh+WfPzoqknzR2WEpQlZ05Pw1NZe8e4qcd1fxyA7ZRrQDOAcf0jHPxenTzqMpVOTLYUsJ80LeOY1w4txly6q965XYmNcqMb/EgKn6GoZqpf2ODik7LXqc/ddorxj47q66AY71xtjrjPU9c+dVOpPmzXHD0V8MURbviUsmMu/QDHeSEH3Opm3Ptt7VxzbJRowjyXkiI+DjbfG5Jzk5O/ttgfSuNliVjzpHoKjclc+hOU0meFwexkH3SvXpUPgR8rxFf+TL6fY7CrjCKAj399FAmuaRI0GxZ2AGT0GTXG0tyUISm7RV2aaXtvw9et7b/AEfP4ZqPaQ6l6wdd/Izza9ueHyNpW7iz+8SufYFgAT7CuKpB8zssFXiruLMF72+tIn0N32dhkRnTv08fw4ORvnzFcdWKdiUMDVmrq3mZIO1okz3VpcyYBPhaA9BncCbIzkDp511VL7Ig8Nb4pJef6JcPFrh8H7DKuTj9JJGMDGckBiceXrmuqUuhB04L5/K56HGGdHeFYpdGQVjcnLj9UHSB6DPTf2rqlfYdlZpS0v1NBc9qL1Ww9vZwDAIWa6XWdtwFXqetVdpLojSsPRa0k34LQ1d52y4iVUxW8AyfExWRwg3yW7snA2677Dp6RdSfQvhhMNreTfkvuaXiXMW+g2Z7TWMhlMM65OdtIdFPkRufuqMq0kX0+HUZ6pO3iiVwfnDsFubcD1kiOR12/Rk56fvUjiv+yI1eD86cvo/2ani3Mq7klP2WVgrbKphQEH90ZfyA3J8zt0qEq8m/dL6XDaUY/wBRev8Ao/OBdoeKSO6CXUCRkyyopTGRgMPM5/ZOSB8ijOpcVsPhUk0vC12dbYpJPbsBxSLxKQdF1r0gg7lygYNt7Y3q5Xa+I8+TjTmn2b+qsc/xO0tQuEk4dLJHlZGuLhnyvVQmzNkEkdV3HQg1BpLZo1U3Ub95SSe1lY5u5t5IB34jjEcg7tsW6gbjcL3m4YqBuoA3NVyutTZFxm8jbuu/9Ghj4ezF9KOdIzgKC31XOQMbkgHHpVKVzW6iVrsjKffbz/8AFRLGeocZ8XTz6/lmi3OPuNxBxWGMER26jUBqdhHKw91WSPAPtkb+dWqaXIzSoznrKX029UdZY9soIonhlglxIAVaO1gjdF3w2NRVtsYOB0PrtaqsUrP7GCWDqSkpwlt1bf4OYMNu6t9mnvWlZ9oO4GXGQ2QUdsYOOvpsKqsmvdNuapF2qJWtvf8AZC4jw+RS7yiRSGAKzHTKc/rBW3YbEZGcbVGUWtWW06sXZR9NURZbfJUIuNXTVKjE+5OF0/XFct0JqdleT2Jl5eSKVV4rVdIGkCGI5A23Kg58+pqbk1oyuEINNwk/Mzw8bMTAolmx6hxb6dJxjY4VvvBp2lmReHzrVvz/ANnm87TXEqFWKZOkBlXS4AOQAVIyMjzB+dcdVtHaeFpwd16kSa9DR6JFkLj9fWOgHhUqUJIB/eHWuZtNSap2lmjt0IDN6moF1jzqHqKWB6QaumT8t6WZxtLdkuPhU7fDbzn5ROfyruSXQg61NfMvNF58pIJI+HqksckbCSTwupU4J1A4IBxua9CgmoanzfEpRlXvF30R2lXGAUBx/NaEPw6QH9uHzA6yovUkAdfMgVTXV4G7hztiF9fsU1YcPtu8bvZH0qDsJIQSRnGHZsEEYGwzk+gzWJRjfU+gnUq5fd//AF+DYngULHWoi7lTlh9piZmU4OWAdNGB7nr7VPJHcpVeotNb+D/xmKPicFrgQqrt1OqKJ8EkgoXJYYA6FBjz8W+WaMdg6M6/x/dr62PMPb69iyIZEiQ/CqwRDC6iQMiMZ6kffXO3mtiT4fRklmTb8WeLnt1xBhoN5IVBO4VBn5kLkj2NcdafU6sBh1rlNPJeqcHxgk/pAr4Vtwcjrgk52xgbYG1RzF6p9bd2lzYcD4zPayMbMfxaY0kcD3k7v+Y26dalGUov3SqtRp1I/wBXT62Xlc268yeJBtpg3sYkO2c7gD0OD8qn28yn+NwzW3qbKx5nu4K3S2/w6dQt9Zb5qZFGNvlv02qUcQ38RRU4XFf8d/P+x+XHaDhs1uwe3to52XPepbEkMx3JjwBn+22Cepruem13nFh8TCejbj0v/n2NFNw6Eqpt71nlGdOm07hcYOdUuoYwAcsc9araXJmqNSd2pw08b+hiuOzEkkTTiaJwqhpDJKoYnHkCSx29cZxtnauOm2r3JRxcVJQafdZaGkIjyvgbBG2ZAc9RqyE2GR0xVZqWa17/AOeZKWeQR4Hd6Cf1Yoy+2cFmChsZz1O+OlS96xU1DNrv9f2dTwXtC8Eem3sZGPTD26yAgfDl1CNtk9dXrnJq6M2lojDWw0ZyvOa+jt+zIs9xK7Sf6NvY5HYl2gh2fPQ4kjbQdO2zY6nG5rnvPkccacVbtItLa728tyOOwcsu6wXsfXAeJCSAdh8UYViPLpnbPnXOwb5Fn8hGOjaf1f8Ac/LjlxdnAitpyfNpXhUD20q7E/PI+Vc7CXJCPEqXzSX0v+TIvKm/9IB//Tb/AJc/yrvs0g+K0O/yJMPKC8IOZLVTkY8bnbzyO769POu+zS6kHxelyTZtLHlXexqVXiAjBOSIzJg/QMoP1HlU1h5LmUT4pSk7unfxt+jL/wDZ53OZeIMx9e7JOPTLOa77NfdnP5dR+GCRMHKCIgK95OwXOBpQYzjYZB226fP1rvsy6kP5ed7qK9TPbcobNSCZblserJj6jRuPaurDRuQlxes9El6/snDldw/OTHIT/vCv/CuAPoKl2ECr+TxHX0M8fLTho/qxPzllP8teK6qEOhF8RxP/AG+xNi7EcPXpZwH5rn8c13sodCt42u/nZLh7MWa/DZ2o+UKf5V3JFciDxNaW8n5smRcOhX4YYl+SKPyqWVFbnJ8zPqVfMAfdTQ5qyNLxSBfinhHzkUfnTMupJUpvZMyWN7HMC0Ukci5wWRgwyOoyCRn2omnsclCUXaSsSa6RFAc3zEs2m4dcIiM7lQVVQSxIdWwANydqrqq8GasFNQrxk9ijYext+3SyuP7SafxxWBUZ9D6R43Dr50TYeXHEWGfsuMYwGdATn08X44qSoVCt8Rw6+b7k6PljxAqB3ECn9oy7/I4JH3DyH1l7PMqfFMOnu/Il2vKe+yNbW2kb47xvxCV1YaXMhLitG2if+fUl2/KC4DZNxbj20Fxj5MAD86l7K+pW+L07fCzaWPKuZCD9ujyOn+rkgDIJGO8AwcYORU1h7cymXFItWyev9jpJOyUzwrC18yquMdzAkew/V8/D54qzs3a1zGsVGM8yh5u5qI+UVqDk3F1nfoUXrv5JmoezxND4tV6ImW3KyxTp9oOxB/SkZB8tgKl7PArlxOu+nkSI+WfDR/VyfnLL/wDOnYQ6EXxLEP5vRE1Ow9gAB9kiIHwhssB57ZJxU+yh0KnjK7+ZkyPszZqoUWtvpByB3akA+oBGxruSPQreIq3vmZMg4ZCnwwxL/Cij28hXcq6EHOb3ZIACjyA+6mhzVmGa+jQZaSNR+8wH4ml11OqEnsjNFIGAZSCCMgg5BB6EHzFdItW0ZivbpIY2kkYKiAszHoAPOjdldnYxcnlitWczLzJ4av8AWc/wxyH/AA1U68OpsXDsQ/lMDc0OH5ADyHOw/RlR6fE2kD5k1zt4kv43EdPW5DuObtkvwx3LnONkX78l8YqLxMEWR4VXe9l9ToOyHayPiCyNHHJHoKjD4yQwyCME7VZTqKexmxWFlh2lJ3v0Nbwrt6s0cjmJEKOU0GbLlgfTR5+WM77bVFVU7llXBOElG9767f3Oi4DxT7TAswXTqLDGc40uy9fpVsXdXMtan2c8v+bHO8Y5jWcTPH3rLKh0kGF2APuBpyPrVUq8VoaqXD600pKOj70iB2V7efartIO9Rwyv8MDR+IeIYLSsT4QfLf2xXIVlKVrlmIwEqVJztbbnf8HS9uOIPb2FxLG2l1TwNgHDEhQcHbqasqNqLaMuFpqpWjF7NlFS9ueIN1vJvppH4AV5/bT6n0iwOHXyFn8m+KyzwTmaaSVllGC7FiAUXYZ6DIO1a8PJuLueNxSlCnUjkVlb8nBduba8N/c6Fu2TvDp0CQqAQDgY286orZ87selgnR7GOa1++xyt9ZSR475SCd8MRq39RnI+tUtM3wlCXwkUqPQVHUmXbyMkzZTD0nP844/zzW/DfCfO8X/5k+4setB5QoD8NAaJu2VgDj7Zbk+iuD+Gah2kepoWErv5GQpuY3DV63an+FJG/BTUXWguZYuHYl/J9ibwTtfZ3baILhWf9khlY464VgCfpUo1Iy2ZXWwlakrzjZG9qZnOW7adtY+HGJWikkaQMQEIGAuOuf4v5GqqlVQ3NmFwcsReztY5zh3N6OWeKL7KyrI6oXMo8Oo6QdIXcZI8xVaxCbSsa6nCZQg5Ztu4swVpPIOZ5h8flsbTvoRGW1qvjBIw2fIEb9KqqzcY3RrwVCNarklsVbJzY4gen2dflGfzY1l9pke0uE0O/wA/7EObmVxJulwq/wAMUf5qaj7RMmuGYdfLf6s6DshzTm75I70o0bEL3gUKyE7BmxsV9dhjrVtPEu9pGTFcLhlcqW65G95x8Vnt0tmhldNTSBtLEBtlIzgjOMH23qzEScUrGfhdKFSUlNXKhl4vcN8VxOfnK5/OsXaS6nuqhTW0V5IiSSFviJPzJNRzMsUUtkeNI9BS7JI+luwb54daf7iMfcoH5V6lP4UfH4tWrz8WZO2keqwux/sJf+Q0qK8WcwrtWg+9HzNXlH2LM0ty7DDO7AdAWJA+Q+tduyKilsjETQ6WvyHl3u1/3Lf9QH8q2YV7nh8ZXwPx/BWvH4sXVwuOk0o+6RhWWfxM9fDu9KPgvsXhyhfPDIh+y8o/9xj+db8P8CPnOJr/AMiX0+xTHayLTfXS/wC3l/m5P51hqL3mfQ4WV6MH3I8dlr7uLy3lzgLKmr+EsFb/AISaUnaSGJhnpSj1RdvNqYLwyYHOGaJTg4J/SKcA4Pp6Vur/AAM+e4ar4iP1+xQ5XV4VQjcYy2evqdh09qweB9Ltq2W3yQnJjuELKSpTbUxYfGMEHYDbbTt18614Z6NHhcXXvRficfzPlkXiNyuslPAcEZCgxptkjwkn0x1qqu2ps38OjB0Iu2upO5b9jPtayvJLcwaSmkRgKHUjIbdd+h3rtGlmWrKsfjOyaUUmdtHyutc5aSdj6/ogT82WMEn3Jyav9niee+J1eSXr+zpOznZyGxVlh14chm1tqOQAo/kBVkIKKsjJXxE6zvM29TKRQA0B8uX7qskiaGOl3ADOcDBIPhGPP3++vLk7M+yppuEXfkjyJIWGChQnzUnSOuOupsdM9fYCue6dtNc7/wCdxN4elvEwdrk6xgoYY5DoYbhskxkt/Ie9TjlTvcpqurNWUdO9r+59A9luMrd2scyEnUCCSuk6lJViVBOMkZxk9RXoQlmVz5jEUnSqODKk50XeeIIvURwrtgHdmcnqCOmmsmJfvJHucJhag31Zwkt07AAu2BuozgAjoQo2B96zZmemoRPpvs5xIXNrDMP/AFI1Y+zY8Q+hyK9SLukz46tTdOo4PkzS8zuGyXFg8cSa31RlVyBnDjO5IHTNQrRcoNI0YCrGnWUpPTUqeLlzf4Be2cZIACvGdj+sWDnAB6+E+dZFQlzR7j4lQ+V/c2ycobrSS00AI6KmpifbJCDpUlhXzZQ+L0+UX6HK9oOzsto7q6l0A2l7uRUOTjYkbHO2+33iqp03Fm2jiYVopp2fQsDtFw+44lwiwaGMyyqRr3UHwo0bMSxA+JR99aZxc6aseVQqU8Niqik7I46fl9fxxPLJblQiliNaMSB5BVYnNUdhNLVHoLiNByUYv7nOyqCpKRuNPxknOOowfCMDOMZ369fKq1zWnZ6vwO9t+UF2wBae2Gd9tZ/witCwr6nmS4vTW0WWx2V4W1raQwOwZo10lgMA7kjY+xrZCOVWPDr1FVqOa5k7iFqJYpIycB0ZCfQMCuf511q6sVxllkn0K7j5N2w+K5uT8tA/wms/ssT1Xxiq/lRVnaHhn2e5uIl1FIZCmo9QM+EsQAMmslSGWTSPaw9XtKcZPdlhcr+yNneWbSTxa37xlJ1MNgARjB2+LyrRRpQlG7PL4hjK1Krlg7K3QsTgXZm2stRt4ghfAY6mJOM4zqJ9TWmMIx2PJrYipWtnd7FE9sIBHxC5OVIM8mV0liNR1bggL+tthsisFRWmz6XCSzUILuRaHJaXPD2Hks7qM+hVGGf71a8P8B43FVavfqkV522gthxK7ErXAOvIEaoRllVtyzDA3rNVy53c9XByqezwyJfW/U1PGuGxr3ZRzmSGJ0Xcs3h0HouPiQ+Z86jKKVmi+jVk75uTaf8An1LL7f8AFzJwe2kCBjN3WoMurB7tmY49QQd601Zf00zxsFSti5K9rXK2gtkay1NpjH2hU7zDN0idsEAn1xsPT51mS9w9iTar23929vqdxyNTElzgggqnQHbSzeox0ar8LzPO4xqoGq5ru6cSbuwdTxxnK51ZwQMEHORoyKhiG1Mu4bGMsP73JsjdlOYU1n3olV5y+CC8jZUrnw6TkAEnfGMe/QchXcdyeJ4dCtZx0t0NrLzkn/VtYR83Y/5VL2p9ClcHhzn9ju+XHaaTiFvJLKsasspTCAgYCowO5O/irRRqOcbs83HYaOHqKMXfS51lWmIUAoD5f7TR6by6X0nl/wCo1eVUXvM+xwzvRg+5Fq8q+BWtxw8NLbQSNrkVmaNSxAOR4sZ2BrbQhFw1R4nEa9WGIajJ2suZWHbLhS2t7PAmdCMNGfJWUOBnzwGxn2rHVjlm0ezhKrq0Yze7/wBFqcj5ibKVT+rO2PYFIz+Oa2YZ+4eJxeNqyfd+WVxzJue84ncnPRgg/sKq4+8Gstd3mz1+Hxy4ePn6mq4vw0wrbtviaFZR8yWUj/hB+tRnHLYupVe0zLo7Fw8mOKd5ZtEQoML4AH7D+IE75yW11sw0rxseDxWllrZv+x0fblwtjOxeVNKg6oiA4wwPhJIx/wCatqfCzJhVetFWv47FODtXNAyGO8vtB3k7145DtjZRqbA+orH2jT0Z7zwkKieaMb910XrxHicUEZkmkRFAySxA+g9T7Vucktz5yFOU3aKPnx+19wHZllnYlmI1zOVClshdAcrsNs5/zrznVaeh9QsHBxSkktOS/JdvL+QtYQMyKhYMxVc4Gp2PmSdwc/Wt1LWCPncYkq0kncndqcfY7ksmtRDKSmSNYCMdORuM9MipS2ZXQ/5Y2dtV9ygLvjkext7e3hbBXwhmXBDDfvSVIw2+VHXrtWBzV9EfTww89qkm/wDO79n0TwuTVDE226Idum6g7Y2x8q9BbHys1aTRKrpEUAoD585gKU4ldFQFYOjKxODuiHUpyMnPoDXn1tJs+nwVpYeK+n+aFgcmJCbafUQWM2snWGyWRMkkE4JIJxWjD/CzzOKpdpHTlYsM1oPLKe7R9mjc8TnSO6lRm8bJ3LhF8C/+pqCnJ8/Wsc4Xna57mHxXZ4eLlC68fwdjy44DJYxTQyEn9IGUkYyDGg23Ix4fI1dShlTRgx2IjWkpLoV3zK4DctxC4kjtZZI37sh1jLDaJQcED1U/94rPWhLM2ketgMRSVCMZSs1f7ki7hvoLKwmhgk71VlSTMJd49MrGNsEEjIYnJ9qk8yimkVxdGdapGUtNGtbJ6akPtJ2jluOGWwmlzL9okWQsoB2QEZUL0AkHQennUZTcoIsw+HjDEyyrSyseP9Gyvwc6A0rNeggRDVqXucDwqPXyxt865lbp6Eu1hHFq+iy8/E3XJvh00N3L3kE8YMJBLxso1B1IXcDfSc/Q1Zh4tN3Rn4rUhOnHLJPUzc1uzcs94sqq3d9yqswUkBg77EjYbMN/bfHmr03KVyPDsVCnScXvc5jhXCIHJWGJrptwQuxUAganwWwuTjUoIIHmarjBbLU11K1RayeU2c3L6Qxlltm1nH6Ne8yPIkPIVB8jv77dKk6LfIpXEUpWctOun4ud9yy4FLZwSRyx6C0mrqDq2AzjU2NgNvxq+jBxjZnm4+vGrNSi76HY1cYRQA0B819vY9PEbsf7Vj/ew3515lb42fW4F3w8PA6XsD2/hsLRoZIpncyM66AunBC7ElgQcg+Rq2lXUI2ZjxvD516uaLS0OL4/xVru4luHADSNnA6KAAqrnzwoAz54qics0rno0KKo01Bci3uSEBWykc9HnbHuFRFz94I+lbcMrQPB4s710uiKd4jcd9cSyZA7yR3y3QanLZPtvWKWsme/TjkppdEvsWHzL4P3fDuHNjJjRISf4ow34ofvrTWh7iPJ4fXzV6i66+pi5SJPb3zJJDKkcsZUkqdOtMMPH8J21Db1rmHvGVmS4m6dSipRabTLM7cRauH3Y3/oZDsMnZSdh9K1VPhZ5GEdq0PFHz1NZPFGDLauuo4V3Drk9dgcA7e1ec4tLVH1SnGUvdl9DFKVZUJ7vK7Eb62Ax1IXYfM/KnILRv8AxHS9k7F7xzFb29uqat5JIRI0KHz7wqEY+gYZP0q2n72iMeKmqKzTk79E7X+hflpbrGiooAVQFAAAAAGBsNh9K3o+acm3dmLisOuGVP2o3X71Irj2OwdpJ958zXHDhGuDLEXGxVWOx98pj+fn88eZKKXM+wjVcnotD6K7Gy6rC0P/AOvFn56FBr0afwo+UxKtXn4v7nGdsuZE1neSW6wxFVCkMcknUgb4cqOpx1qmpXcJWN+E4bGtSVRyIvZDmJeXl1HEyW4Qt4wiNq0YPiBMnkcZ2865TrylKxPFcOpUaTkm7lrCtR4xXnH7GzbiEqvYd/M6q7NqlIChFUeFUKjYY23ODVElHNtc9KjUrKimqlkrm27BWscRuFitHtl1IcMZjrJBGR3qL0xjCkjpnFSppK6SsU4ucp5XKWZ27vwdcatMZUnMDs1aS3csk19FBK+jSrkEYCAZK41DceuKy1acXLVntYLE1o01GMMy1Npyft1iF1GtzFOoaNlMZbYMG3II2Jx036VKgrXV7lHE5Z3GTjl0Hbzid9Hc4ttXdhVZiJF6ENkd18XkGyPT50qymnodwdOjKm3U35afk/L7icsnB2maEyOr4aOYSYZS2nJUNqZcPnGcddulHJ9nexyNOCxWVSsuqsc/wrtDJFGGk4ahjZGMSR26ojMMBj0dyCOp2xt1yKrjNpaxNVTDQlK0amq53/0jpLHjfdcI+02sUNvmU4SRyUyZShJYgEAnHoAMAECrIytTutDJOipYnJUblput9jz2I7Q3k93pmubWWMqcpACdDDcHVoAwR+8fLFdpyk5as7i6FGFO8ItPvMPM+wie5tjKwVSjKcNErMNQyFaVgpxqG2/XbzqNaKckS4fNxpyyr7v7Gbl9d2wuWhit5hKIz+mkSEakDL4A0Wzjpvk/D5dKlSyp2SI42FRwU5SVuiv+SxqvPMPzNAftAKAGgPnTmcmOKXQ/eQ/fFGfzrza/xs+q4d/8aP1+5zUcTN8KsfkCfwqpJvY2OSW7N3wPshd3TKscLgE+J3VlVBtuWIAPyXJ26VZGjKXIzVsZSpK7f06l5/Y04dw10TpBA5z5swVmLH3LZP1rfZQgfNZpYium+bPnjh8rpgp3ZOcYdI33x10OD5Hbb5V58XZ3Pq6kVJWf6LW7U8x7KS1kii1tJgaNUZC5GOviBG3QjptWudaLjoeJh+H141VKWi52fI5Dh3bhY3jka3yysGOmaVVznJPdh9JPnuN+hzVMatnsbamAbi0paeC+5ePGFSW1mDZMbxODp6lGQ5x74NbZJOJ89TvGomt0/wAnzhcXNsCvdQErjJEhbOcbgFZcEZ9h+VedJx5H1kI1bPM/K36Ow7UdiI14fb3lqukskTTKXOD3ig6l1tkHUQNOd8jzG91SksmaJgw2On28qVR83b6HK9n+N3FpKssOoiM+NVHhZT1VyBvkDYnOOo6VTCcou6N1ehTrRyy3fmfSPDrxJokljOUdQyn2YZFekndXR8lODhJxe6M0q5BHqDRkVufKYOhvEAdOxySOm3kQfKvK2Z9qtVofRfLqTVw20P8AswP7pK/lXpUvgR8pjVbET8Svea3Arqe+zDaO6lF8ccZOT0IZ+m2BttWevCUpaI9PhtelCl78rdxq+y3ZG+W8t5ZbWZVSRGLeDYBsnILDbc5xv7HpUKdKakm0X4rGUHSlGMk20X0K3nzZR3OCV04iNLyAGFDhGI/WcHp/CPurDiG1M+i4ZGMqGq5m65JcQZ2uVYuzaYzlnZs4LjYHp1/Cp4aTd7mbi1JQytfaxaxrWeMUpzhtCt8JiFKGJBjWoZmDONl3Jxsc4xWLEL3rn0PC53ouHebLklckyXSF8jTG4UZwpJbO2AM7jp6VLDPVlPForLF+KJ3MTjIs72KRpXAMa4jWNX3V3JcanXSSDpyM/I4qdWWWVynBUXWpOKX11/R1fY7tIt9A0qhwFYqdSgE4UHOAzZ6+vrtVlOakrmPFYaVCeVkOXmNw9es5HmP0UniH7vg3rnbwJrh+Iey9TL2j4vG3DXuRDHPEVVxHIMK6l1wSCu37W46gdOtdnJZL2I0KUvaFC9ntdGo7F9qbedoYobMxHxZIwI0Kpg92f1yemAAcbnHSoUqkXsjRjMLVppynK/3N52wv2hRe7eBJTq7tpSgXUuDjxbnI28O4zmp1HYy4aCk9btc7GCDtxbkMCQGQ4ca1ChvMBiQCfPAya4qsSbwc1bo9jQ9pOaIi8NtbPIT0dzhPYhVyzD56ahOvbZGmhw3PrOSX3OY7Idorq54tbvcMwDF10hNKf0T4GMb+R3JNVU6kpVFc24rDUaeGkob6a89y7hW0+eP2gFAULzZtSeKSaVZsxxsdI9tOScHHw9awYhe+fS8MmlhlfqzpuRgULdYfUT3RIwML/SDbcnf3A6CrcMtzHxdtuN11/BadajxjmuYrAcPnUyJHrCprfOkBmAOcAnpnyqur8DNWBv28Wle2vkUWkUWGWS6B7tCIe6i1B26gaiBt577/ACrDouZ9K3PRxhvvcjW/FplAAlbC74OTjHn8h/lUFJk5UYPVrckT8UlmcmWTHh3JjDnGemcZ6sd8+1SzNvUiqMYJZVz8C7uwF+Lnhke5OlGhbPXwZUZ9yuk/Wt1KWaB83jKfZYh+Nz54ToK81n1Z9FdlbVbnhEETfC9uIzjy8OnI9wR/KvTgs1NI+TxEnTxUpLk7+pStheC1keG5SZ1jZlaFXCoxUkaXbTnTkDp6k+dYU1FtM+hnTdaKlTdr8y2uU/HYp7doUV1MLfC7BsLIWYaSAPCDkAeWBvWuhNNWR4fEaEqdTNLmdwavPPPm/tLA0VywHcoxZwGinB/WIGvxnQ2BuCR9OlebUVpH1mGkpU1vst0XNyuuTJw2FmwWzIDgAbiV/IbVtou8EfP8Qio15Jd32OsxVpjPzFAftAUrzvQLdxNvlocAg4+F26jG/X1FYsT8SPoOEO9OS7/wfnI2TF3OvrDn7nX/ADphd2OML+nF9/4LqNbT58pbngpF5Cd8GDHpuHY/mKxYr4j6Dg7/AKcvH8HnkhLi9mUfrQE/3XQf4qYXdneL60ovv/BsOdN5JDNbtG5XXG6t6HDKdwdj8X8zUsS2mrFPCYRnCSkuaJ/I2UG3uVHQTA4+aKP8NSw3wsq4xftIt9Dg+OLNDdTxLaRMEkYIVt8NpycHXGASSpGd6ondSaSPSounKnGTny11/DLZvbV34JoEZMhtU/R4JOvQradLZJOfXJrW0+zseJCSji730zbnAcuuzl3BexySQTRqPiLRA5BBGNecpucn1xv5Cs1GEoyuepj8RRnSai034na80eC3VzHB9kVi6SEnTIEIBXrqLDzA6b1orxlJLKedw6vSpSl2uzXS5wZ5e8WkBDk4PUPcZzg5GQCc1n7Coz0/5HCR2+xKt+VnEMeKaEAnJXvpPTGThMHoBXVh59SMuKUOj8kbjsxyyntrqGd5oMRtkhdZJGCDufnU6dBxknczYjiUKtJwUXr4FpitR45+0AoCj+crtHxFHRmQmBN1JB2eQdRv6VhxN1M+i4UlKg01fX9E3khdM1zdamZmaNGJYkk4YjJJ3/WqWFd2yvi8UoQt1ZcYrYeCVxzwutNnFH+3MCfkisfxIrNin7p6vCIXrOXRfcrXl7YJPxC3jkRXQliysMghUZtx8wKzUVeaPXx03ChKSdn/AHL6i7L2SfDZWo9xCn44r0Mkeh8zLEVXvJ+ZUPb7snIOIOYoXMUhRgIkHhyuCF3A+JWPkBketY6tN59D3MFio+z2b1V9zqOTcTwrNE7xEPiVFRwzfsOSBtpOEx9atw6aTRj4pOM5KUVto+hzkvKq7XUdMEh1eECUhdJz8Q0Akjbow+vnW8O7mqPFaWi1XXQtPsVw+S3soYZVCugIYA5AyzHAOTkb+taqaaikzxsVONSrKUdmVtzR7KzfbDPBDI6ypl9EZfEijSRgDw6l0nPXOazV6bzXietw7FR7LJN7dehg5Y8NvLW9RmtLhY5AySMyEKAdwSCOoZRv6E1yhGcZbE+I1KNWk0pK61RdZrafPFJ8b5e3008xS3hVWlkZXMgBYM7MCRqOPCQMYH31ilQk3sfQ0eI0IQSk3sWPy74LLZ2awz6dYdz4TkYY564+daaUHGNmeTja0K1VzhtodPVhlFAKA5ftd2Jh4i8bzSTKYwVHdlRkMQd9Sn0qqpSU9zXhsbPDpqKWvU89l+wdtYSmWFpi5UodbAjBIPQKN8qKQpRg9DuIx1SvHLO1u46qrTGavi3Z62uWV54UkZNlLZ2BOemcdai4J7otp16lNWg7XPfDeBW1uxaC3hiYjBKIFJHXGQOntRRS2QnXqVFacmyTcWsbYLojEdCyg4z6E9K60nuQi5LRGI3UEY+OFB/EopdI7lnLkyLN2nsk2a8tR85k/wA65nj1JLD1XtF+RFfttw8f1y3PyfP4VztIdSxYOu/kZEPMXh2SBcFsDJ0RStgeuQhGKj20OpP+PxHONvIhyc1OHDo8rfKJvzxUfaIFi4XiOnqQ5OcFkPhjum+SKPxeuPERLFwivza8yNcc47cEhLadh5ElVz7+ZrntUehNcHqc5L1MVnzeEs0UYsyBI6JqMvTUwXOAm+M5xmuLEpuyR2fCXCDk57JvYtEVqPHP2gFAcL287AtxGaOQTrFoTQQY9WfETn4h61RVo52ehgsd7NFxavc9dh+wH+jpml+0d6WTQR3ekDxK2c6j6fzpSo5HcYzH+0RUctrO524q8880PajsnBfmPvzLiPVpCNgHVjJO37v41CdOM9zTh8XUoXyc/qR+A9hLOzlE0KOJACAWkY7EYOxOOlcjRjF3RKtja1aOWb0OmNWGQ13EOBW07B5reGVlGFLoGIGc4GfeouCe5ZCrUgrRdkZ7Th8UX9HFHH/AgX8BXUkiMpylu7mWS7jX4pEHzYCl0FCXQhTdobRPiurZfnKg/OuZ49SaoVHtF+REm7Z2C9b23+kgP4VztIdSawdd/I/IhzcxOGr1u1P8KO34Kai60FzLI8PxD+Qiz8z+Hqcd7Ix9on/MCo+0QJrhmIfL1RFm5tWIBwLhjtgBBk5+bDGPfH1rntECyPCa76Hscyojg9wyA43lmhTAPmV7wvjG+ymu9uiH8dK9s3km/wAGKXmFKRmGxWUYzlblcdcddO/0zTtnyRJYCPzzt9Gam+5o3cbBW4ekZYZXXNsRnGQcAEZO58vOoOvLoXw4bRktKl/oRL/mRxJFEn2W2SM9HOp1O5GzrIFJyCMdciuSrzXInT4dhpOym2yE/NS9cgIICcZwsTnf03bJ9CduoqPtEnsWrhVFb38yPFzBv2KNLNJFFqAkeO3Q7ZHwalxqxnqf8q4q03uSfDqCuoq772S+K9sXYqY7+5EZyo2jRmIA8TAZCqScavDjHwnrXZVejK6eDSVpQV/qRLt72TQBxe3ySAAt8+pixwM4Gn22xT33tInHsIXfZO3eiNfcF4hFIiy3I1Pq0iWeQKcDoO806jvjbPlXHGaerJQr4aUW1HySv+Tk7tSrkSYf+0SDnzU9cehqh3TN8GpL3T3wyVUbWYUlCjdGG2M5JyCG2/OuxbQqRclZOzOiu+1lzcRHTFCqRjpFBnC40jW5JIAHQjzG+NjVjqOS2MkMHSpy1bu+r/Bz9xLIMMUUZz4tCtnOepOd/Y79KqbaNcVHa5EXGCc48vnnr/KoosMsMbPuq/CPERgADyLHy38zXbXItqO5vLTgRkAaaYsFHiVHR2jUeuXwFIxj8KsUObMs8RldoL039CWvZNJTm3a5KjBJkjVRp3BIbXgkEeXkRXeyT2IPFyh8aX03+xq7SxWORXLnwOpXBjPiVlJVv0m2P3dWcgiuRjZl06jlFpLdH0wK9I+RP2gFAcB295gScPuFhW3SQNGJNTOR1ZlxgDy0+vnVFWtkdrHp4Ph6xEHNytZ2OTm5w3R+G3th89Z/MVS8U+SNq4PS5yZDk5s356C2X5Rt+bmo+1SLFwmh1ZEm5ncSbpOi/wAMSfmDUXiZli4Zhly9WRv/AK84k5Ci7kJOwCqgJPoMKN6dtUfMn7Bho6uP3MF72l4ivhlubxCQCAzMhwfPGASNjXHUqczsMLhnrGKZrpeOXDdbu4I/emf0/iNRzy6lqoU18q8kYpLhmUl51bOBpcs7Y8iCVIXHswPtS7tqzuWKdlH7GKEQ4IYPq3xpK6fbIIzRWtqTee/u2sZ3h1RqyxP4dmcJhTvsM9CffY+ua49iN2pNXNjA1qobFt34HwvJOYiNgfFGG3AORkH7qmnHoUSVVu7ll7krkmfspPNLiH7FISurRb3Stn10iSQuT0611023oRWLhGN53+q/SNfd8AliyroqyKfEpniJAJwB3YOrVnHn5jaoum1uWwxMJap6eDI7cImCl2idF9WRgPLocb9RtUcrLFWg3ZO5BC/T/v8AGolhL4VcrHIC0Uci9Cr4A3GM6iNsZ6+XX3qUWk9iFSLlGybR0HB+2NzbmUQEBTjwkJoQAnJVAAgySckdc75qxVZK9jHUwdKolm3+pn4rewXjo7yrHkeNgiyMCRg/o0iG2wx4zjGflKTUiFKE6KklG/p63NyOx0ExD3F3IsbAGIJZCLUDt5Kd8jGCM/Op9mnuyj2ypBZYQ1W93f8AJB4x2Msrds/abt1AJZVtm1AYyCX06Rv6joajKjFcyylja1TTKl4v8XOSMkC95phkcY8JkYgoemToIH3j0qn3ehvtUdm3bw/ujZ9neFXc2GtWjDR5KkFFk9NttZ88Z98VOEZtXRTiKtGDtUW/jb7mzftbxe1dVmkkU+XfxAgjOM5C6iPLIyal2lWOjKfZMHVXuejN3FzIbu/9YNlMSpaMd3KC27KVA7vSNwRkn76tVbTUyvh6ze5dddV+ydF2iR8N9ijRTqOoWZcqeuw1AkkHyGOnXNdU10K5YeSXx3/9rGqteztrcyktbcTfLbuYUgiUHzCIpbHyB9/WoqEW9Uy+WIrU4WUo+d36m+tOwNrDK0gSaaHHht2jYktnJOX0jbbHQ9ck52mqKTvyM0sfVnHK7J9f9G2+yRhk0cD6DGStuukHqMazmp6f9SjNJp3rf/b9GvvuCXjktbwJATk6THa6d8bEgOx6DfrufYVFxk9icK1FaTd1/wC37RrYuWtzOSbifu2xpQxOCqr+z3YjQAdNgRnfNQ7Bvc0fyNOnZU43Xf8Au7IY5QXPw/bItIPh8DdMkg4zsd84ya57M+pZ/LU98mviZYuTDed8B/DD+Zensveclxi6soebLcUYFazwz9oBQFLc84v9Zt29YiP7r5/xVixS1R7/AAd/05LvRWtZD2D0VOAcHBzg42OOuD7V2wvrY81wEqxkiDDvYmkXzCyaCfbOlh19qnFpborqKTXuuz8zbpf2jFu9t5FxjRocMQcHY7x+EHBGB6+tWZoPczunVivdkvrp+zpIeOQMNRvDDn9Z4I5JRqHXUkuvA6AMpI+W9WZk1uY3QqJ2y38G0vVGs4pqaTRDxGKQHwkyCKIkjKkkk9NhjJ1HIIHnUWnyZdTypXnTt4NsxcS4fMVSGW4VhkECGKNgRjGouhDY221Yz186OL5nadamm5Rj5tr0Zp5Oz1wT+jtrtx6/ZmH1GNVVum+RqWIpW96SX1Jlt2UvGXAsLksT1eNlwBvtkjr55HTNdVKVtiuWLop6zX0NnwrslxWKQSxWQDA5AbuyoIOQQrv6j/s4qcaVRO6RTVxeFnHJOd19Tob3g/HrhtUi2w6bFIDjHTcqx9+pqxxqt6mSNXA01aN/U18/LLiUranktwT8X6Qgf3VjwOvSouhNly4lhoKyT8jJFyeuj8Vxbj5B2/ECiwz5s4+MU7aRfoTF5Muet6g+UJP+MVL2XvK/5lcoev8AY2fDOUiwuri8kLrv/RJpP9k529jmpxw6jzKavFZVFly6eJtLTl0sbFlvbtSTqPd92gyeuFEeBn2qXYrqUzx7kknBaeP7J8PYS2ypkM8xRtS97ISARuBoGFwDvjHmal2S5lTxlS1o2XgvzuTx2WtAQRbQgjcYXAHX9UbedSyR6FXtFXbMeh2YtO8Mv2WAyE5LGME5AA8+nQVzJHoPaKuXLmdjYWtnHGCI0RAdyFUDJ98VJJLYqlKUt2ZitLHDwsCjoqj5AUsduz3XTgxQDFAMUAxQH7QCgFAKAUAoDke2/YheJPEzTNH3QYeFQdWoqepO2NP86qq0lM24TGyw6aSvc0UfJy2/Wubk/LQP8Jqv2WJpfGKvKK9SZFyksQN2uW+cgH4KKksPArfFa76eROj5Z2AUIY5WUHOkzSYz0zgMBnHnXewgV/yVe97+iJcPYDh6DAtUxkndnO5GPNvSpKlBciDx2IbvmJKdjbAb/YrY/ONT+INd7OPQh7XX/wC78yZDwC1T4LW3X+GJB+AruWPQg61SW8n5slx2qL8KIPkoFdsityb5mULXTgxQH7igPzFAftAKAYoBQCgFAKAUAoBQCgFAKAUAoBQCgFAKAUAoBQCgFAKAUAoBQCgFAKAUAoBQCgFAKAUAoBQCgFAKAUAoBQCgFAKAUAoBQCgFAKAUAoBQCgFAKAUAoBQCgFAKAUAoBQCgFAKAUAoBQCgFAKAUAoBQCgFAKAUAoBQCgFAKAUAoBQCgFAKAUAoBQCgFAKAUAoBQCgFAKAUAoBQCgFAKAUAoBQCgFAKAUAoBQCgFAKAUAoBQCgFAKAUAoBQCgFAKAUAoBQCgFAKAUAoBQCgFAKAUAoBQCgFAKAUAoBQCgF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1253">
            <a:off x="1403031" y="1851840"/>
            <a:ext cx="2426142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98"/>
          <a:stretch/>
        </p:blipFill>
        <p:spPr bwMode="auto">
          <a:xfrm>
            <a:off x="3999436" y="1943100"/>
            <a:ext cx="215674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971600" y="3598912"/>
            <a:ext cx="7207969" cy="838200"/>
          </a:xfrm>
        </p:spPr>
        <p:txBody>
          <a:bodyPr>
            <a:normAutofit fontScale="92500" lnSpcReduction="20000"/>
          </a:bodyPr>
          <a:lstStyle/>
          <a:p>
            <a:r>
              <a:rPr lang="en-GB" sz="2800" dirty="0" smtClean="0"/>
              <a:t>Imagine a </a:t>
            </a:r>
            <a:r>
              <a:rPr lang="en-GB" sz="2800" b="1" dirty="0" smtClean="0">
                <a:solidFill>
                  <a:srgbClr val="FF0000"/>
                </a:solidFill>
              </a:rPr>
              <a:t>Career</a:t>
            </a:r>
            <a:r>
              <a:rPr lang="en-GB" sz="2800" dirty="0" smtClean="0"/>
              <a:t> where you </a:t>
            </a:r>
            <a:r>
              <a:rPr lang="en-GB" sz="2800" b="1" dirty="0" smtClean="0"/>
              <a:t>Never</a:t>
            </a:r>
            <a:r>
              <a:rPr lang="en-GB" sz="2800" dirty="0" smtClean="0"/>
              <a:t> </a:t>
            </a:r>
            <a:r>
              <a:rPr lang="en-GB" sz="2800" dirty="0" smtClean="0"/>
              <a:t>have </a:t>
            </a:r>
            <a:r>
              <a:rPr lang="en-GB" sz="2800" dirty="0" smtClean="0"/>
              <a:t>to </a:t>
            </a:r>
            <a:endParaRPr lang="en-GB" sz="2800" dirty="0" smtClean="0"/>
          </a:p>
          <a:p>
            <a:r>
              <a:rPr lang="en-GB" sz="2800" dirty="0" smtClean="0"/>
              <a:t>look </a:t>
            </a:r>
            <a:r>
              <a:rPr lang="en-GB" sz="2800" dirty="0" smtClean="0"/>
              <a:t>for a </a:t>
            </a:r>
            <a:r>
              <a:rPr lang="en-GB" sz="2800" b="1" dirty="0" smtClean="0"/>
              <a:t>Job</a:t>
            </a:r>
            <a:r>
              <a:rPr lang="en-GB" sz="2800" dirty="0" smtClean="0"/>
              <a:t> Again</a:t>
            </a:r>
            <a:r>
              <a:rPr lang="en-GB" dirty="0" smtClean="0"/>
              <a:t>!</a:t>
            </a:r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1981200" y="1366664"/>
            <a:ext cx="6629400" cy="83820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When </a:t>
            </a:r>
            <a:r>
              <a:rPr lang="en-GB" sz="3600" b="1" dirty="0" smtClean="0">
                <a:solidFill>
                  <a:srgbClr val="FF0000"/>
                </a:solidFill>
              </a:rPr>
              <a:t>YOU</a:t>
            </a:r>
            <a:r>
              <a:rPr lang="en-GB" sz="3600" dirty="0" smtClean="0"/>
              <a:t> want to Work!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04889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2987824" y="1988840"/>
            <a:ext cx="5622775" cy="601960"/>
          </a:xfrm>
        </p:spPr>
        <p:txBody>
          <a:bodyPr>
            <a:normAutofit/>
          </a:bodyPr>
          <a:lstStyle/>
          <a:p>
            <a:r>
              <a:rPr lang="en-GB" sz="2800" dirty="0" smtClean="0"/>
              <a:t>You can easily </a:t>
            </a:r>
            <a:r>
              <a:rPr lang="en-GB" sz="2800" b="1" dirty="0">
                <a:solidFill>
                  <a:srgbClr val="FF0000"/>
                </a:solidFill>
              </a:rPr>
              <a:t>E</a:t>
            </a:r>
            <a:r>
              <a:rPr lang="en-GB" sz="2800" b="1" dirty="0" smtClean="0">
                <a:solidFill>
                  <a:srgbClr val="FF0000"/>
                </a:solidFill>
              </a:rPr>
              <a:t>arn</a:t>
            </a:r>
            <a:r>
              <a:rPr lang="en-GB" sz="2800" dirty="0" smtClean="0"/>
              <a:t> more than </a:t>
            </a:r>
            <a:endParaRPr lang="en-GB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Imagine a business where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987824" y="2590800"/>
            <a:ext cx="5622775" cy="1414264"/>
          </a:xfrm>
        </p:spPr>
        <p:txBody>
          <a:bodyPr>
            <a:normAutofit lnSpcReduction="10000"/>
          </a:bodyPr>
          <a:lstStyle/>
          <a:p>
            <a:r>
              <a:rPr lang="en-GB" sz="4000" b="1" dirty="0" smtClean="0">
                <a:solidFill>
                  <a:srgbClr val="FF0000"/>
                </a:solidFill>
              </a:rPr>
              <a:t>3 times  what you are </a:t>
            </a:r>
          </a:p>
          <a:p>
            <a:r>
              <a:rPr lang="en-GB" sz="4000" b="1" dirty="0" smtClean="0">
                <a:solidFill>
                  <a:srgbClr val="FF0000"/>
                </a:solidFill>
              </a:rPr>
              <a:t>earning today</a:t>
            </a:r>
            <a:r>
              <a:rPr lang="en-GB" sz="4000" dirty="0" smtClean="0">
                <a:solidFill>
                  <a:srgbClr val="FF0000"/>
                </a:solidFill>
              </a:rPr>
              <a:t>!!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2987824" y="4267200"/>
            <a:ext cx="5622775" cy="838200"/>
          </a:xfrm>
        </p:spPr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60848"/>
            <a:ext cx="2976330" cy="2232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775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Foreign Exchange Business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PERFECT Imaginary business is a </a:t>
            </a:r>
            <a:r>
              <a:rPr lang="en-GB" dirty="0" smtClean="0">
                <a:solidFill>
                  <a:srgbClr val="FF0000"/>
                </a:solidFill>
              </a:rPr>
              <a:t>REAL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3717032"/>
            <a:ext cx="54006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Are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you ready to change</a:t>
            </a:r>
            <a:r>
              <a:rPr kumimoji="0" lang="en-GB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your life?</a:t>
            </a: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3921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Assets You need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What do I need to get started?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10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You Will Need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PC, Laptop or Tablet</a:t>
            </a:r>
            <a:endParaRPr lang="en-GB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Internet Broadband Connection</a:t>
            </a:r>
            <a:endParaRPr lang="en-GB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4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Home Office</a:t>
            </a:r>
            <a:endParaRPr lang="en-GB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736535"/>
            <a:ext cx="27432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164" y="2261312"/>
            <a:ext cx="2456813" cy="10236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58353"/>
            <a:ext cx="2448272" cy="16305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641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</p:bldLst>
  </p:timing>
</p:sld>
</file>

<file path=ppt/theme/theme1.xml><?xml version="1.0" encoding="utf-8"?>
<a:theme xmlns:a="http://schemas.openxmlformats.org/drawingml/2006/main" name="PM_golden_coins">
  <a:themeElements>
    <a:clrScheme name="gold_coins">
      <a:dk1>
        <a:sysClr val="windowText" lastClr="000000"/>
      </a:dk1>
      <a:lt1>
        <a:sysClr val="window" lastClr="FFFFFF"/>
      </a:lt1>
      <a:dk2>
        <a:srgbClr val="5E1616"/>
      </a:dk2>
      <a:lt2>
        <a:srgbClr val="FEFAC9"/>
      </a:lt2>
      <a:accent1>
        <a:srgbClr val="F35555"/>
      </a:accent1>
      <a:accent2>
        <a:srgbClr val="F3A447"/>
      </a:accent2>
      <a:accent3>
        <a:srgbClr val="E7BC29"/>
      </a:accent3>
      <a:accent4>
        <a:srgbClr val="D7D58D"/>
      </a:accent4>
      <a:accent5>
        <a:srgbClr val="C97D7D"/>
      </a:accent5>
      <a:accent6>
        <a:srgbClr val="CB8B77"/>
      </a:accent6>
      <a:hlink>
        <a:srgbClr val="FF0000"/>
      </a:hlink>
      <a:folHlink>
        <a:srgbClr val="FFC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3EFC975-E935-4728-A7F3-392CF9CF8D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PM_golden_coins</Template>
  <TotalTime>3173</TotalTime>
  <Words>994</Words>
  <Application>Microsoft Office PowerPoint</Application>
  <PresentationFormat>On-screen Show (4:3)</PresentationFormat>
  <Paragraphs>221</Paragraphs>
  <Slides>32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Perpetua</vt:lpstr>
      <vt:lpstr>PM_golden_coins</vt:lpstr>
      <vt:lpstr>Start your own Foreign Exchange Business</vt:lpstr>
      <vt:lpstr>Imagine a business where you have </vt:lpstr>
      <vt:lpstr>Imagine a business where you have </vt:lpstr>
      <vt:lpstr>Imagine a business where you</vt:lpstr>
      <vt:lpstr>A Business that is ALWAYS open </vt:lpstr>
      <vt:lpstr>Imagine a business where </vt:lpstr>
      <vt:lpstr>Foreign Exchange Business</vt:lpstr>
      <vt:lpstr>Assets You need</vt:lpstr>
      <vt:lpstr>What You Will Need</vt:lpstr>
      <vt:lpstr>What You Will Need</vt:lpstr>
      <vt:lpstr>Business Costs</vt:lpstr>
      <vt:lpstr>Your Bills</vt:lpstr>
      <vt:lpstr>The Downside</vt:lpstr>
      <vt:lpstr>The Downsides are </vt:lpstr>
      <vt:lpstr>The BIGGEST Downside</vt:lpstr>
      <vt:lpstr>Show me the money!!</vt:lpstr>
      <vt:lpstr>How Much Can I Earn Per Day?</vt:lpstr>
      <vt:lpstr>Keeping The Best For Last!</vt:lpstr>
      <vt:lpstr>Show me how to EARN the MOney</vt:lpstr>
      <vt:lpstr>How to Trade &amp; Make Money</vt:lpstr>
      <vt:lpstr>Lets earn £100 per day using Price Lines</vt:lpstr>
      <vt:lpstr>Lets earn £300 per day using an Indicator</vt:lpstr>
      <vt:lpstr>Lets earn £400 per day using an Indicator</vt:lpstr>
      <vt:lpstr>Lets earn £1000 per day!</vt:lpstr>
      <vt:lpstr>Another Pin Setup Trade</vt:lpstr>
      <vt:lpstr>Do You Want this Opportunity?</vt:lpstr>
      <vt:lpstr>What YOU need to do now</vt:lpstr>
      <vt:lpstr>Training Courses</vt:lpstr>
      <vt:lpstr>Training Courses for Beginners</vt:lpstr>
      <vt:lpstr>How Much is the Training?</vt:lpstr>
      <vt:lpstr>It’s time for you to hatch your Money Egg</vt:lpstr>
      <vt:lpstr>Book Your Courses NOW!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 your own Foreign Exchange Business</dc:title>
  <dc:creator>Moynul Islam</dc:creator>
  <cp:lastModifiedBy>Moynul Islam</cp:lastModifiedBy>
  <cp:revision>110</cp:revision>
  <dcterms:created xsi:type="dcterms:W3CDTF">2014-04-29T18:33:18Z</dcterms:created>
  <dcterms:modified xsi:type="dcterms:W3CDTF">2014-06-13T21:52:41Z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TC018572779991</vt:lpwstr>
  </property>
</Properties>
</file>